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0"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Lst>
  <p:sldSz cx="6858000" cy="9906000" type="A4"/>
  <p:notesSz cx="6400800" cy="9447213"/>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CC"/>
    <a:srgbClr val="0080C4"/>
    <a:srgbClr val="006699"/>
    <a:srgbClr val="003366"/>
    <a:srgbClr val="8DA4B2"/>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24" autoAdjust="0"/>
    <p:restoredTop sz="94660"/>
  </p:normalViewPr>
  <p:slideViewPr>
    <p:cSldViewPr>
      <p:cViewPr>
        <p:scale>
          <a:sx n="73" d="100"/>
          <a:sy n="73" d="100"/>
        </p:scale>
        <p:origin x="-3648" y="-174"/>
      </p:cViewPr>
      <p:guideLst>
        <p:guide orient="horz" pos="3120"/>
        <p:guide pos="216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1" y="0"/>
            <a:ext cx="2773871" cy="471848"/>
          </a:xfrm>
          <a:prstGeom prst="rect">
            <a:avLst/>
          </a:prstGeom>
        </p:spPr>
        <p:txBody>
          <a:bodyPr vert="horz" lIns="83560" tIns="41779" rIns="83560" bIns="41779" rtlCol="0"/>
          <a:lstStyle>
            <a:lvl1pPr algn="l">
              <a:defRPr sz="1100"/>
            </a:lvl1pPr>
          </a:lstStyle>
          <a:p>
            <a:endParaRPr lang="zh-TW" altLang="en-US"/>
          </a:p>
        </p:txBody>
      </p:sp>
      <p:sp>
        <p:nvSpPr>
          <p:cNvPr id="3" name="日期版面配置區 2"/>
          <p:cNvSpPr>
            <a:spLocks noGrp="1"/>
          </p:cNvSpPr>
          <p:nvPr>
            <p:ph type="dt" idx="1"/>
          </p:nvPr>
        </p:nvSpPr>
        <p:spPr>
          <a:xfrm>
            <a:off x="3625501" y="0"/>
            <a:ext cx="2773871" cy="471848"/>
          </a:xfrm>
          <a:prstGeom prst="rect">
            <a:avLst/>
          </a:prstGeom>
        </p:spPr>
        <p:txBody>
          <a:bodyPr vert="horz" lIns="83560" tIns="41779" rIns="83560" bIns="41779" rtlCol="0"/>
          <a:lstStyle>
            <a:lvl1pPr algn="r">
              <a:defRPr sz="1100"/>
            </a:lvl1pPr>
          </a:lstStyle>
          <a:p>
            <a:fld id="{02237D83-E8A1-47C7-BE01-4AC706D64E88}" type="datetimeFigureOut">
              <a:rPr lang="zh-TW" altLang="en-US" smtClean="0"/>
              <a:t>2012/7/24</a:t>
            </a:fld>
            <a:endParaRPr lang="zh-TW" altLang="en-US"/>
          </a:p>
        </p:txBody>
      </p:sp>
      <p:sp>
        <p:nvSpPr>
          <p:cNvPr id="4" name="投影片圖像版面配置區 3"/>
          <p:cNvSpPr>
            <a:spLocks noGrp="1" noRot="1" noChangeAspect="1"/>
          </p:cNvSpPr>
          <p:nvPr>
            <p:ph type="sldImg" idx="2"/>
          </p:nvPr>
        </p:nvSpPr>
        <p:spPr>
          <a:xfrm>
            <a:off x="1974850" y="709613"/>
            <a:ext cx="2451100" cy="3541712"/>
          </a:xfrm>
          <a:prstGeom prst="rect">
            <a:avLst/>
          </a:prstGeom>
          <a:noFill/>
          <a:ln w="12700">
            <a:solidFill>
              <a:prstClr val="black"/>
            </a:solidFill>
          </a:ln>
        </p:spPr>
        <p:txBody>
          <a:bodyPr vert="horz" lIns="83560" tIns="41779" rIns="83560" bIns="41779" rtlCol="0" anchor="ctr"/>
          <a:lstStyle/>
          <a:p>
            <a:endParaRPr lang="zh-TW" altLang="en-US"/>
          </a:p>
        </p:txBody>
      </p:sp>
      <p:sp>
        <p:nvSpPr>
          <p:cNvPr id="5" name="備忘稿版面配置區 4"/>
          <p:cNvSpPr>
            <a:spLocks noGrp="1"/>
          </p:cNvSpPr>
          <p:nvPr>
            <p:ph type="body" sz="quarter" idx="3"/>
          </p:nvPr>
        </p:nvSpPr>
        <p:spPr>
          <a:xfrm>
            <a:off x="639796" y="4486953"/>
            <a:ext cx="5121213" cy="4251025"/>
          </a:xfrm>
          <a:prstGeom prst="rect">
            <a:avLst/>
          </a:prstGeom>
        </p:spPr>
        <p:txBody>
          <a:bodyPr vert="horz" lIns="83560" tIns="41779" rIns="83560" bIns="41779"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1" y="8973903"/>
            <a:ext cx="2773871" cy="471848"/>
          </a:xfrm>
          <a:prstGeom prst="rect">
            <a:avLst/>
          </a:prstGeom>
        </p:spPr>
        <p:txBody>
          <a:bodyPr vert="horz" lIns="83560" tIns="41779" rIns="83560" bIns="41779" rtlCol="0" anchor="b"/>
          <a:lstStyle>
            <a:lvl1pPr algn="l">
              <a:defRPr sz="1100"/>
            </a:lvl1pPr>
          </a:lstStyle>
          <a:p>
            <a:endParaRPr lang="zh-TW" altLang="en-US"/>
          </a:p>
        </p:txBody>
      </p:sp>
      <p:sp>
        <p:nvSpPr>
          <p:cNvPr id="7" name="投影片編號版面配置區 6"/>
          <p:cNvSpPr>
            <a:spLocks noGrp="1"/>
          </p:cNvSpPr>
          <p:nvPr>
            <p:ph type="sldNum" sz="quarter" idx="5"/>
          </p:nvPr>
        </p:nvSpPr>
        <p:spPr>
          <a:xfrm>
            <a:off x="3625501" y="8973903"/>
            <a:ext cx="2773871" cy="471848"/>
          </a:xfrm>
          <a:prstGeom prst="rect">
            <a:avLst/>
          </a:prstGeom>
        </p:spPr>
        <p:txBody>
          <a:bodyPr vert="horz" lIns="83560" tIns="41779" rIns="83560" bIns="41779" rtlCol="0" anchor="b"/>
          <a:lstStyle>
            <a:lvl1pPr algn="r">
              <a:defRPr sz="1100"/>
            </a:lvl1pPr>
          </a:lstStyle>
          <a:p>
            <a:fld id="{AC461839-5BA9-463F-8D71-16DAE1A502B2}" type="slidenum">
              <a:rPr lang="zh-TW" altLang="en-US" smtClean="0"/>
              <a:t>‹#›</a:t>
            </a:fld>
            <a:endParaRPr lang="zh-TW" altLang="en-US"/>
          </a:p>
        </p:txBody>
      </p:sp>
    </p:spTree>
    <p:extLst>
      <p:ext uri="{BB962C8B-B14F-4D97-AF65-F5344CB8AC3E}">
        <p14:creationId xmlns:p14="http://schemas.microsoft.com/office/powerpoint/2010/main" val="2250847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10</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11</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12</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13</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14</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15</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16</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17</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18</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2</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3</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4</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5</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6</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7</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8</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461839-5BA9-463F-8D71-16DAE1A502B2}" type="slidenum">
              <a:rPr lang="zh-TW" altLang="en-US" smtClean="0"/>
              <a:t>9</a:t>
            </a:fld>
            <a:endParaRPr lang="zh-TW" altLang="en-US"/>
          </a:p>
        </p:txBody>
      </p:sp>
    </p:spTree>
    <p:extLst>
      <p:ext uri="{BB962C8B-B14F-4D97-AF65-F5344CB8AC3E}">
        <p14:creationId xmlns:p14="http://schemas.microsoft.com/office/powerpoint/2010/main" val="2443453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514350" y="3077283"/>
            <a:ext cx="5829300" cy="2123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4972050" y="396701"/>
            <a:ext cx="1543050" cy="8452202"/>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342900" y="396701"/>
            <a:ext cx="4514850" cy="8452202"/>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541735" y="6365522"/>
            <a:ext cx="5829300" cy="1967442"/>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41735" y="4198587"/>
            <a:ext cx="5829300" cy="216693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342900" y="2311402"/>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3486150" y="2311402"/>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3483769"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3483769"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342901" y="394406"/>
            <a:ext cx="2256235" cy="1678517"/>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2681287"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342901"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344216" y="6934201"/>
            <a:ext cx="4114800" cy="818622"/>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344216" y="7752823"/>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01F5348-82B8-4AE8-A58D-49D2933DB9E2}" type="datetimeFigureOut">
              <a:rPr lang="zh-TW" altLang="en-US" smtClean="0"/>
              <a:pPr/>
              <a:t>2012/7/24</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CC186F2-6885-4C1F-95DF-A3E111BE3ABE}"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342900" y="2311402"/>
            <a:ext cx="6172200" cy="6537502"/>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342900" y="9181396"/>
            <a:ext cx="1600200" cy="527402"/>
          </a:xfrm>
          <a:prstGeom prst="rect">
            <a:avLst/>
          </a:prstGeom>
        </p:spPr>
        <p:txBody>
          <a:bodyPr vert="horz" lIns="91440" tIns="45720" rIns="91440" bIns="45720" rtlCol="0" anchor="ctr"/>
          <a:lstStyle>
            <a:lvl1pPr algn="l">
              <a:defRPr sz="1200">
                <a:solidFill>
                  <a:schemeClr val="tx1">
                    <a:tint val="75000"/>
                  </a:schemeClr>
                </a:solidFill>
              </a:defRPr>
            </a:lvl1pPr>
          </a:lstStyle>
          <a:p>
            <a:fld id="{901F5348-82B8-4AE8-A58D-49D2933DB9E2}" type="datetimeFigureOut">
              <a:rPr lang="zh-TW" altLang="en-US" smtClean="0"/>
              <a:pPr/>
              <a:t>2012/7/24</a:t>
            </a:fld>
            <a:endParaRPr lang="zh-TW" altLang="en-US"/>
          </a:p>
        </p:txBody>
      </p:sp>
      <p:sp>
        <p:nvSpPr>
          <p:cNvPr id="5" name="頁尾版面配置區 4"/>
          <p:cNvSpPr>
            <a:spLocks noGrp="1"/>
          </p:cNvSpPr>
          <p:nvPr>
            <p:ph type="ftr" sz="quarter" idx="3"/>
          </p:nvPr>
        </p:nvSpPr>
        <p:spPr>
          <a:xfrm>
            <a:off x="2343150" y="9181396"/>
            <a:ext cx="2171700" cy="52740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4914900" y="9181396"/>
            <a:ext cx="1600200" cy="527402"/>
          </a:xfrm>
          <a:prstGeom prst="rect">
            <a:avLst/>
          </a:prstGeom>
        </p:spPr>
        <p:txBody>
          <a:bodyPr vert="horz" lIns="91440" tIns="45720" rIns="91440" bIns="45720" rtlCol="0" anchor="ctr"/>
          <a:lstStyle>
            <a:lvl1pPr algn="r">
              <a:defRPr sz="1200">
                <a:solidFill>
                  <a:schemeClr val="tx1">
                    <a:tint val="75000"/>
                  </a:schemeClr>
                </a:solidFill>
              </a:defRPr>
            </a:lvl1pPr>
          </a:lstStyle>
          <a:p>
            <a:fld id="{ACC186F2-6885-4C1F-95DF-A3E111BE3ABE}"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1.jpe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12.xml"/><Relationship Id="rId16"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jpeg"/><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200" b="1" dirty="0" smtClean="0">
                <a:solidFill>
                  <a:schemeClr val="tx1"/>
                </a:solidFill>
                <a:latin typeface="Minion Pro Cond" pitchFamily="18" charset="0"/>
              </a:rPr>
              <a:t>1.  Hardware </a:t>
            </a:r>
            <a:r>
              <a:rPr lang="en-US" altLang="zh-TW" sz="1200" b="1" dirty="0">
                <a:solidFill>
                  <a:schemeClr val="tx1"/>
                </a:solidFill>
                <a:latin typeface="Minion Pro Cond" pitchFamily="18" charset="0"/>
              </a:rPr>
              <a:t>Vision</a:t>
            </a:r>
            <a:endParaRPr lang="zh-TW" altLang="en-US" sz="1200" dirty="0">
              <a:solidFill>
                <a:schemeClr val="tx1"/>
              </a:solidFill>
              <a:latin typeface="Minion Pro Cond" pitchFamily="18" charset="0"/>
            </a:endParaRPr>
          </a:p>
        </p:txBody>
      </p:sp>
      <p:sp>
        <p:nvSpPr>
          <p:cNvPr id="18" name="矩形 17"/>
          <p:cNvSpPr/>
          <p:nvPr/>
        </p:nvSpPr>
        <p:spPr>
          <a:xfrm>
            <a:off x="274537" y="3584848"/>
            <a:ext cx="6394821"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9" name="矩形 18"/>
          <p:cNvSpPr/>
          <p:nvPr/>
        </p:nvSpPr>
        <p:spPr>
          <a:xfrm>
            <a:off x="386676" y="3628201"/>
            <a:ext cx="6282681"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200" b="1" dirty="0" smtClean="0">
                <a:solidFill>
                  <a:schemeClr val="tx1"/>
                </a:solidFill>
                <a:latin typeface="Minion Pro Cond" pitchFamily="18" charset="0"/>
              </a:rPr>
              <a:t>2.  Overview </a:t>
            </a:r>
            <a:r>
              <a:rPr lang="en-US" altLang="zh-TW" sz="1200" b="1" dirty="0">
                <a:solidFill>
                  <a:schemeClr val="tx1"/>
                </a:solidFill>
                <a:latin typeface="Minion Pro Cond" pitchFamily="18" charset="0"/>
              </a:rPr>
              <a:t>and Facility</a:t>
            </a:r>
            <a:endParaRPr lang="zh-TW" altLang="en-US"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6" name="矩形 25"/>
          <p:cNvSpPr/>
          <p:nvPr/>
        </p:nvSpPr>
        <p:spPr>
          <a:xfrm>
            <a:off x="287537" y="6825208"/>
            <a:ext cx="6394821"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27" name="矩形 26"/>
          <p:cNvSpPr/>
          <p:nvPr/>
        </p:nvSpPr>
        <p:spPr>
          <a:xfrm>
            <a:off x="399676" y="6868561"/>
            <a:ext cx="6282681"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200" dirty="0" smtClean="0">
                <a:solidFill>
                  <a:schemeClr val="tx1"/>
                </a:solidFill>
                <a:latin typeface="Minion Pro Cond" pitchFamily="18" charset="0"/>
              </a:rPr>
              <a:t>3.  Accessories</a:t>
            </a:r>
            <a:endParaRPr lang="zh-TW" altLang="en-US" sz="1200" dirty="0">
              <a:solidFill>
                <a:schemeClr val="tx1"/>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pic>
        <p:nvPicPr>
          <p:cNvPr id="1026" name="圖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926" y="1263697"/>
            <a:ext cx="2325793" cy="213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表格 7"/>
          <p:cNvGraphicFramePr>
            <a:graphicFrameLocks noGrp="1"/>
          </p:cNvGraphicFramePr>
          <p:nvPr>
            <p:extLst>
              <p:ext uri="{D42A27DB-BD31-4B8C-83A1-F6EECF244321}">
                <p14:modId xmlns:p14="http://schemas.microsoft.com/office/powerpoint/2010/main" val="770378514"/>
              </p:ext>
            </p:extLst>
          </p:nvPr>
        </p:nvGraphicFramePr>
        <p:xfrm>
          <a:off x="2990552" y="1189193"/>
          <a:ext cx="3606800" cy="2054225"/>
        </p:xfrm>
        <a:graphic>
          <a:graphicData uri="http://schemas.openxmlformats.org/drawingml/2006/table">
            <a:tbl>
              <a:tblPr firstRow="1" firstCol="1" bandRow="1">
                <a:tableStyleId>{5C22544A-7EE6-4342-B048-85BDC9FD1C3A}</a:tableStyleId>
              </a:tblPr>
              <a:tblGrid>
                <a:gridCol w="429895"/>
                <a:gridCol w="3176905"/>
              </a:tblGrid>
              <a:tr h="0">
                <a:tc>
                  <a:txBody>
                    <a:bodyPr/>
                    <a:lstStyle/>
                    <a:p>
                      <a:pPr>
                        <a:spcAft>
                          <a:spcPts val="0"/>
                        </a:spcAft>
                      </a:pPr>
                      <a:r>
                        <a:rPr lang="en-US" sz="1200" b="1" kern="100" dirty="0">
                          <a:solidFill>
                            <a:schemeClr val="bg1"/>
                          </a:solidFill>
                          <a:effectLst/>
                          <a:latin typeface="Minion Pro Cond" pitchFamily="18" charset="0"/>
                        </a:rPr>
                        <a:t>Item</a:t>
                      </a:r>
                      <a:endParaRPr lang="zh-TW" sz="1200" b="1" kern="100" dirty="0">
                        <a:solidFill>
                          <a:schemeClr val="bg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699"/>
                    </a:solidFill>
                  </a:tcPr>
                </a:tc>
                <a:tc>
                  <a:txBody>
                    <a:bodyPr/>
                    <a:lstStyle/>
                    <a:p>
                      <a:pPr algn="ctr">
                        <a:spcAft>
                          <a:spcPts val="0"/>
                        </a:spcAft>
                      </a:pPr>
                      <a:r>
                        <a:rPr lang="en-US" sz="1200" b="1" kern="100" dirty="0">
                          <a:solidFill>
                            <a:schemeClr val="bg1"/>
                          </a:solidFill>
                          <a:effectLst/>
                          <a:latin typeface="Minion Pro Cond" pitchFamily="18" charset="0"/>
                        </a:rPr>
                        <a:t>Description</a:t>
                      </a:r>
                      <a:endParaRPr lang="zh-TW" sz="1200" b="1" kern="100" dirty="0">
                        <a:solidFill>
                          <a:schemeClr val="bg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699"/>
                    </a:solidFill>
                  </a:tcPr>
                </a:tc>
              </a:tr>
              <a:tr h="0">
                <a:tc>
                  <a:txBody>
                    <a:bodyPr/>
                    <a:lstStyle/>
                    <a:p>
                      <a:pPr algn="ctr">
                        <a:spcAft>
                          <a:spcPts val="0"/>
                        </a:spcAft>
                      </a:pPr>
                      <a:r>
                        <a:rPr lang="en-US" sz="1200" b="1" kern="100" dirty="0">
                          <a:solidFill>
                            <a:schemeClr val="tx1"/>
                          </a:solidFill>
                          <a:effectLst/>
                          <a:latin typeface="Minion Pro Cond" pitchFamily="18" charset="0"/>
                        </a:rPr>
                        <a:t>1</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00" dirty="0">
                          <a:solidFill>
                            <a:schemeClr val="tx1"/>
                          </a:solidFill>
                          <a:effectLst/>
                          <a:latin typeface="Minion Pro Cond" pitchFamily="18" charset="0"/>
                        </a:rPr>
                        <a:t>Inputs</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spcAft>
                          <a:spcPts val="0"/>
                        </a:spcAft>
                      </a:pPr>
                      <a:r>
                        <a:rPr lang="en-US" sz="1200" b="1" kern="100" dirty="0">
                          <a:solidFill>
                            <a:schemeClr val="tx1"/>
                          </a:solidFill>
                          <a:effectLst/>
                          <a:latin typeface="Minion Pro Cond" pitchFamily="18" charset="0"/>
                        </a:rPr>
                        <a:t>2</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00" dirty="0">
                          <a:solidFill>
                            <a:schemeClr val="tx1"/>
                          </a:solidFill>
                          <a:effectLst/>
                          <a:latin typeface="Minion Pro Cond" pitchFamily="18" charset="0"/>
                        </a:rPr>
                        <a:t>Memory Card Slot</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spcAft>
                          <a:spcPts val="0"/>
                        </a:spcAft>
                      </a:pPr>
                      <a:r>
                        <a:rPr lang="en-US" sz="1200" b="1" kern="100" dirty="0">
                          <a:solidFill>
                            <a:schemeClr val="tx1"/>
                          </a:solidFill>
                          <a:effectLst/>
                          <a:latin typeface="Minion Pro Cond" pitchFamily="18" charset="0"/>
                        </a:rPr>
                        <a:t>3</a:t>
                      </a:r>
                      <a:endParaRPr lang="zh-TW" sz="1200" b="1" kern="100" dirty="0">
                        <a:solidFill>
                          <a:schemeClr val="tx1"/>
                        </a:solidFill>
                        <a:effectLst/>
                        <a:latin typeface="Minion Pro Cond" pitchFamily="18" charset="0"/>
                        <a:ea typeface="新細明體"/>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00" dirty="0">
                          <a:solidFill>
                            <a:schemeClr val="tx1"/>
                          </a:solidFill>
                          <a:effectLst/>
                          <a:latin typeface="Minion Pro Cond" pitchFamily="18" charset="0"/>
                        </a:rPr>
                        <a:t>Indicator, Red: initial mode, Green: normal (run) mode, Spark: no program in controller</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spcAft>
                          <a:spcPts val="0"/>
                        </a:spcAft>
                      </a:pPr>
                      <a:r>
                        <a:rPr lang="en-US" sz="1200" b="1" kern="100" dirty="0">
                          <a:solidFill>
                            <a:schemeClr val="tx1"/>
                          </a:solidFill>
                          <a:effectLst/>
                          <a:latin typeface="Minion Pro Cond" pitchFamily="18" charset="0"/>
                        </a:rPr>
                        <a:t>4</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00" dirty="0">
                          <a:solidFill>
                            <a:schemeClr val="tx1"/>
                          </a:solidFill>
                          <a:effectLst/>
                          <a:latin typeface="Minion Pro Cond" pitchFamily="18" charset="0"/>
                        </a:rPr>
                        <a:t>Inputs</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spcAft>
                          <a:spcPts val="0"/>
                        </a:spcAft>
                      </a:pPr>
                      <a:r>
                        <a:rPr lang="en-US" sz="1200" b="1" kern="100" dirty="0">
                          <a:solidFill>
                            <a:schemeClr val="tx1"/>
                          </a:solidFill>
                          <a:effectLst/>
                          <a:latin typeface="Minion Pro Cond" pitchFamily="18" charset="0"/>
                        </a:rPr>
                        <a:t>5</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00" dirty="0">
                          <a:solidFill>
                            <a:schemeClr val="tx1"/>
                          </a:solidFill>
                          <a:effectLst/>
                          <a:latin typeface="Minion Pro Cond" pitchFamily="18" charset="0"/>
                        </a:rPr>
                        <a:t>Communication Port</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spcAft>
                          <a:spcPts val="0"/>
                        </a:spcAft>
                      </a:pPr>
                      <a:r>
                        <a:rPr lang="en-US" sz="1200" b="1" kern="100" dirty="0">
                          <a:solidFill>
                            <a:schemeClr val="tx1"/>
                          </a:solidFill>
                          <a:effectLst/>
                          <a:latin typeface="Minion Pro Cond" pitchFamily="18" charset="0"/>
                        </a:rPr>
                        <a:t>6</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00" dirty="0">
                          <a:solidFill>
                            <a:schemeClr val="tx1"/>
                          </a:solidFill>
                          <a:effectLst/>
                          <a:latin typeface="Minion Pro Cond" pitchFamily="18" charset="0"/>
                        </a:rPr>
                        <a:t>Incoming Power</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spcAft>
                          <a:spcPts val="0"/>
                        </a:spcAft>
                      </a:pPr>
                      <a:r>
                        <a:rPr lang="en-US" sz="1200" b="1" kern="100" dirty="0">
                          <a:solidFill>
                            <a:schemeClr val="tx1"/>
                          </a:solidFill>
                          <a:effectLst/>
                          <a:latin typeface="Minion Pro Cond" pitchFamily="18" charset="0"/>
                        </a:rPr>
                        <a:t>7</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00" dirty="0">
                          <a:solidFill>
                            <a:schemeClr val="tx1"/>
                          </a:solidFill>
                          <a:effectLst/>
                          <a:latin typeface="Minion Pro Cond" pitchFamily="18" charset="0"/>
                        </a:rPr>
                        <a:t>Buttons</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spcAft>
                          <a:spcPts val="0"/>
                        </a:spcAft>
                      </a:pPr>
                      <a:r>
                        <a:rPr lang="en-US" sz="1200" b="1" kern="100" dirty="0">
                          <a:solidFill>
                            <a:schemeClr val="tx1"/>
                          </a:solidFill>
                          <a:effectLst/>
                          <a:latin typeface="Minion Pro Cond" pitchFamily="18" charset="0"/>
                        </a:rPr>
                        <a:t>8</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00" dirty="0">
                          <a:solidFill>
                            <a:schemeClr val="tx1"/>
                          </a:solidFill>
                          <a:effectLst/>
                          <a:latin typeface="Minion Pro Cond" pitchFamily="18" charset="0"/>
                        </a:rPr>
                        <a:t>LCD display</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5425">
                <a:tc>
                  <a:txBody>
                    <a:bodyPr/>
                    <a:lstStyle/>
                    <a:p>
                      <a:pPr algn="ctr">
                        <a:spcAft>
                          <a:spcPts val="0"/>
                        </a:spcAft>
                      </a:pPr>
                      <a:r>
                        <a:rPr lang="en-US" sz="1200" b="1" kern="100" dirty="0">
                          <a:solidFill>
                            <a:schemeClr val="tx1"/>
                          </a:solidFill>
                          <a:effectLst/>
                          <a:latin typeface="Minion Pro Cond" pitchFamily="18" charset="0"/>
                        </a:rPr>
                        <a:t>9</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00" dirty="0">
                          <a:solidFill>
                            <a:schemeClr val="tx1"/>
                          </a:solidFill>
                          <a:effectLst/>
                          <a:latin typeface="Minion Pro Cond" pitchFamily="18" charset="0"/>
                        </a:rPr>
                        <a:t>Outputs</a:t>
                      </a:r>
                      <a:endParaRPr lang="zh-TW" sz="1200" b="1"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748245661"/>
              </p:ext>
            </p:extLst>
          </p:nvPr>
        </p:nvGraphicFramePr>
        <p:xfrm>
          <a:off x="273176" y="3806260"/>
          <a:ext cx="6309061" cy="2743200"/>
        </p:xfrm>
        <a:graphic>
          <a:graphicData uri="http://schemas.openxmlformats.org/drawingml/2006/table">
            <a:tbl>
              <a:tblPr firstRow="1" firstCol="1" bandRow="1">
                <a:tableStyleId>{5C22544A-7EE6-4342-B048-85BDC9FD1C3A}</a:tableStyleId>
              </a:tblPr>
              <a:tblGrid>
                <a:gridCol w="3785574"/>
                <a:gridCol w="1455884"/>
                <a:gridCol w="1067603"/>
              </a:tblGrid>
              <a:tr h="0">
                <a:tc>
                  <a:txBody>
                    <a:bodyPr/>
                    <a:lstStyle/>
                    <a:p>
                      <a:pPr algn="ctr">
                        <a:spcAft>
                          <a:spcPts val="0"/>
                        </a:spcAft>
                      </a:pPr>
                      <a:r>
                        <a:rPr lang="en-US" sz="1200" kern="100" dirty="0">
                          <a:effectLst/>
                          <a:latin typeface="Minion Pro Cond" pitchFamily="18" charset="0"/>
                        </a:rPr>
                        <a:t>Overview</a:t>
                      </a:r>
                      <a:endParaRPr lang="zh-TW" sz="1200" kern="100" dirty="0">
                        <a:effectLst/>
                        <a:latin typeface="Minion Pro Cond" pitchFamily="18" charset="0"/>
                        <a:ea typeface="新細明體"/>
                        <a:cs typeface="Times New Roman"/>
                      </a:endParaRPr>
                    </a:p>
                  </a:txBody>
                  <a:tcPr marL="68580" marR="68580" marT="0" marB="0">
                    <a:solidFill>
                      <a:srgbClr val="006699"/>
                    </a:solidFill>
                  </a:tcPr>
                </a:tc>
                <a:tc gridSpan="2">
                  <a:txBody>
                    <a:bodyPr/>
                    <a:lstStyle/>
                    <a:p>
                      <a:pPr algn="ctr">
                        <a:spcAft>
                          <a:spcPts val="0"/>
                        </a:spcAft>
                      </a:pPr>
                      <a:r>
                        <a:rPr lang="en-US" sz="1200" kern="100" dirty="0">
                          <a:effectLst/>
                          <a:latin typeface="Minion Pro Cond" pitchFamily="18" charset="0"/>
                        </a:rPr>
                        <a:t>Facility</a:t>
                      </a:r>
                      <a:endParaRPr lang="zh-TW" sz="1200" kern="100" dirty="0">
                        <a:effectLst/>
                        <a:latin typeface="Minion Pro Cond" pitchFamily="18" charset="0"/>
                        <a:ea typeface="新細明體"/>
                        <a:cs typeface="Times New Roman"/>
                      </a:endParaRPr>
                    </a:p>
                  </a:txBody>
                  <a:tcPr marL="68580" marR="68580" marT="0" marB="0">
                    <a:solidFill>
                      <a:srgbClr val="006699"/>
                    </a:solidFill>
                  </a:tcPr>
                </a:tc>
                <a:tc hMerge="1">
                  <a:txBody>
                    <a:bodyPr/>
                    <a:lstStyle/>
                    <a:p>
                      <a:endParaRPr lang="zh-TW" altLang="en-US"/>
                    </a:p>
                  </a:txBody>
                  <a:tcPr/>
                </a:tc>
              </a:tr>
              <a:tr h="0">
                <a:tc>
                  <a:txBody>
                    <a:bodyPr/>
                    <a:lstStyle/>
                    <a:p>
                      <a:pPr>
                        <a:spcAft>
                          <a:spcPts val="0"/>
                        </a:spcAft>
                      </a:pPr>
                      <a:r>
                        <a:rPr lang="en-US" sz="1200" kern="100" dirty="0">
                          <a:solidFill>
                            <a:schemeClr val="tx1"/>
                          </a:solidFill>
                          <a:effectLst/>
                          <a:latin typeface="Minion Pro Cond" pitchFamily="18" charset="0"/>
                        </a:rPr>
                        <a:t>Function Block Diagram </a:t>
                      </a:r>
                      <a:r>
                        <a:rPr lang="en-US" sz="1200" kern="100" dirty="0" smtClean="0">
                          <a:solidFill>
                            <a:schemeClr val="tx1"/>
                          </a:solidFill>
                          <a:effectLst/>
                          <a:latin typeface="Minion Pro Cond" pitchFamily="18" charset="0"/>
                        </a:rPr>
                        <a:t>+  Ladder Diagram system</a:t>
                      </a:r>
                      <a:endParaRPr lang="zh-TW" sz="1200" kern="100" dirty="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dirty="0">
                          <a:solidFill>
                            <a:schemeClr val="tx1"/>
                          </a:solidFill>
                          <a:effectLst/>
                          <a:latin typeface="Minion Pro Cond" pitchFamily="18" charset="0"/>
                        </a:rPr>
                        <a:t>Function Blocks</a:t>
                      </a:r>
                      <a:endParaRPr lang="zh-TW" sz="1200" kern="100" dirty="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1024</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a:solidFill>
                            <a:schemeClr val="tx1"/>
                          </a:solidFill>
                          <a:effectLst/>
                          <a:latin typeface="Minion Pro Cond" pitchFamily="18" charset="0"/>
                        </a:rPr>
                        <a:t>Redundant function</a:t>
                      </a:r>
                      <a:endParaRPr lang="zh-TW" sz="1200" kern="10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Digital Inputs</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256</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dirty="0">
                          <a:solidFill>
                            <a:schemeClr val="tx1"/>
                          </a:solidFill>
                          <a:effectLst/>
                          <a:latin typeface="Minion Pro Cond" pitchFamily="18" charset="0"/>
                        </a:rPr>
                        <a:t>Support Start-up Screen (108*64 )</a:t>
                      </a:r>
                      <a:endParaRPr lang="zh-TW" sz="1200" kern="100" dirty="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Digital Outputs</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128</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a:solidFill>
                            <a:schemeClr val="tx1"/>
                          </a:solidFill>
                          <a:effectLst/>
                          <a:latin typeface="Minion Pro Cond" pitchFamily="18" charset="0"/>
                        </a:rPr>
                        <a:t>Multiple communication port</a:t>
                      </a:r>
                      <a:endParaRPr lang="zh-TW" sz="1200" kern="10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Flag</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512</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a:solidFill>
                            <a:schemeClr val="tx1"/>
                          </a:solidFill>
                          <a:effectLst/>
                          <a:latin typeface="Minion Pro Cond" pitchFamily="18" charset="0"/>
                        </a:rPr>
                        <a:t>Password protection, copy protection</a:t>
                      </a:r>
                      <a:endParaRPr lang="zh-TW" sz="1200" kern="10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Analog Inputs</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64</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a:solidFill>
                            <a:schemeClr val="tx1"/>
                          </a:solidFill>
                          <a:effectLst/>
                          <a:latin typeface="Minion Pro Cond" pitchFamily="18" charset="0"/>
                        </a:rPr>
                        <a:t>36 integrated functions, pre-tested functions</a:t>
                      </a:r>
                      <a:endParaRPr lang="zh-TW" sz="1200" kern="10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Text Box</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16</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a:solidFill>
                            <a:schemeClr val="tx1"/>
                          </a:solidFill>
                          <a:effectLst/>
                          <a:latin typeface="Minion Pro Cond" pitchFamily="18" charset="0"/>
                        </a:rPr>
                        <a:t>Linking of 1024 function block is possible</a:t>
                      </a:r>
                      <a:endParaRPr lang="zh-TW" sz="1200" kern="10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Analog outputs</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32</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dirty="0">
                          <a:solidFill>
                            <a:schemeClr val="tx1"/>
                          </a:solidFill>
                          <a:effectLst/>
                          <a:latin typeface="Minion Pro Cond" pitchFamily="18" charset="0"/>
                        </a:rPr>
                        <a:t>Display of message texts</a:t>
                      </a:r>
                      <a:endParaRPr lang="zh-TW" sz="1200" kern="100" dirty="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Block names</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256</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a:solidFill>
                            <a:schemeClr val="tx1"/>
                          </a:solidFill>
                          <a:effectLst/>
                          <a:latin typeface="Minion Pro Cond" pitchFamily="18" charset="0"/>
                        </a:rPr>
                        <a:t>Integrated data latch</a:t>
                      </a:r>
                      <a:endParaRPr lang="zh-TW" sz="1200" kern="10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Analog flags</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512</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a:solidFill>
                            <a:schemeClr val="tx1"/>
                          </a:solidFill>
                          <a:effectLst/>
                          <a:latin typeface="Minion Pro Cond" pitchFamily="18" charset="0"/>
                        </a:rPr>
                        <a:t>Flexibly expandable up to 10000 points</a:t>
                      </a:r>
                      <a:endParaRPr lang="zh-TW" sz="1200" kern="10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Shift register</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1</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a:solidFill>
                            <a:schemeClr val="tx1"/>
                          </a:solidFill>
                          <a:effectLst/>
                          <a:latin typeface="Minion Pro Cond" pitchFamily="18" charset="0"/>
                        </a:rPr>
                        <a:t>Support full Modbus protocol</a:t>
                      </a:r>
                      <a:endParaRPr lang="zh-TW" sz="1200" kern="10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Shift register bits</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16</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spcAft>
                          <a:spcPts val="0"/>
                        </a:spcAft>
                      </a:pPr>
                      <a:r>
                        <a:rPr lang="en-US" sz="1200" kern="100">
                          <a:solidFill>
                            <a:schemeClr val="tx1"/>
                          </a:solidFill>
                          <a:effectLst/>
                          <a:latin typeface="Minion Pro Cond" pitchFamily="18" charset="0"/>
                        </a:rPr>
                        <a:t>Free PC software“Yotta Edit”+“Yotta Utility”</a:t>
                      </a:r>
                      <a:endParaRPr lang="zh-TW" sz="1200" kern="10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kern="100">
                          <a:solidFill>
                            <a:schemeClr val="tx1"/>
                          </a:solidFill>
                          <a:effectLst/>
                          <a:latin typeface="Minion Pro Cond" pitchFamily="18" charset="0"/>
                        </a:rPr>
                        <a:t>Open connectors</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a:solidFill>
                            <a:schemeClr val="tx1"/>
                          </a:solidFill>
                          <a:effectLst/>
                          <a:latin typeface="Minion Pro Cond" pitchFamily="18" charset="0"/>
                        </a:rPr>
                        <a:t>128</a:t>
                      </a:r>
                      <a:endParaRPr lang="zh-TW" sz="1200" kern="100">
                        <a:solidFill>
                          <a:schemeClr val="tx1"/>
                        </a:solidFill>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a:spcAft>
                          <a:spcPts val="0"/>
                        </a:spcAft>
                      </a:pPr>
                      <a:r>
                        <a:rPr lang="en-US" sz="1200" kern="100" dirty="0">
                          <a:solidFill>
                            <a:schemeClr val="tx1"/>
                          </a:solidFill>
                          <a:effectLst/>
                          <a:latin typeface="Minion Pro Cond" pitchFamily="18" charset="0"/>
                        </a:rPr>
                        <a:t>Available adjust program parameter on the controller without a PC.</a:t>
                      </a:r>
                      <a:endParaRPr lang="zh-TW" sz="1200" kern="100" dirty="0">
                        <a:solidFill>
                          <a:schemeClr val="tx1"/>
                        </a:solidFill>
                        <a:effectLst/>
                        <a:latin typeface="Minion Pro Cond" pitchFamily="18" charset="0"/>
                        <a:ea typeface="新細明體"/>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r>
                        <a:rPr lang="en-US" sz="1200" kern="100" dirty="0">
                          <a:solidFill>
                            <a:schemeClr val="tx1"/>
                          </a:solidFill>
                          <a:effectLst/>
                          <a:latin typeface="Minion Pro Cond" pitchFamily="18" charset="0"/>
                        </a:rPr>
                        <a:t>Timer/Counter</a:t>
                      </a:r>
                      <a:endParaRPr lang="zh-TW" sz="1200" kern="100" dirty="0">
                        <a:solidFill>
                          <a:schemeClr val="tx1"/>
                        </a:solidFill>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200" kern="100" dirty="0">
                          <a:solidFill>
                            <a:schemeClr val="tx1"/>
                          </a:solidFill>
                          <a:effectLst/>
                          <a:latin typeface="Minion Pro Cond" pitchFamily="18" charset="0"/>
                        </a:rPr>
                        <a:t>1024 / 1024</a:t>
                      </a:r>
                      <a:endParaRPr lang="zh-TW" sz="1200" kern="100" dirty="0">
                        <a:solidFill>
                          <a:schemeClr val="tx1"/>
                        </a:solidFill>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30" name="表格 29"/>
          <p:cNvGraphicFramePr>
            <a:graphicFrameLocks noGrp="1"/>
          </p:cNvGraphicFramePr>
          <p:nvPr>
            <p:extLst>
              <p:ext uri="{D42A27DB-BD31-4B8C-83A1-F6EECF244321}">
                <p14:modId xmlns:p14="http://schemas.microsoft.com/office/powerpoint/2010/main" val="1835512531"/>
              </p:ext>
            </p:extLst>
          </p:nvPr>
        </p:nvGraphicFramePr>
        <p:xfrm>
          <a:off x="404664" y="7086384"/>
          <a:ext cx="6252886" cy="274320"/>
        </p:xfrm>
        <a:graphic>
          <a:graphicData uri="http://schemas.openxmlformats.org/drawingml/2006/table">
            <a:tbl>
              <a:tblPr firstRow="1" bandRow="1">
                <a:tableStyleId>{5C22544A-7EE6-4342-B048-85BDC9FD1C3A}</a:tableStyleId>
              </a:tblPr>
              <a:tblGrid>
                <a:gridCol w="1368152"/>
                <a:gridCol w="1584176"/>
                <a:gridCol w="1800200"/>
                <a:gridCol w="1500358"/>
              </a:tblGrid>
              <a:tr h="216024">
                <a:tc>
                  <a:txBody>
                    <a:bodyPr/>
                    <a:lstStyle/>
                    <a:p>
                      <a:pPr algn="ctr"/>
                      <a:r>
                        <a:rPr lang="en-US" altLang="zh-TW" sz="1200" b="1" dirty="0" smtClean="0">
                          <a:latin typeface="Minion Pro Cond" pitchFamily="18" charset="0"/>
                        </a:rPr>
                        <a:t>A</a:t>
                      </a:r>
                      <a:r>
                        <a:rPr lang="en-US" altLang="zh-TW" sz="1200" b="1" baseline="0" dirty="0" smtClean="0">
                          <a:latin typeface="Minion Pro Cond" pitchFamily="18" charset="0"/>
                        </a:rPr>
                        <a:t>TP</a:t>
                      </a:r>
                      <a:endParaRPr lang="zh-TW" altLang="en-US" sz="1200" b="1" dirty="0">
                        <a:latin typeface="Minion Pro Cond" pitchFamily="18" charset="0"/>
                      </a:endParaRPr>
                    </a:p>
                  </a:txBody>
                  <a:tcPr>
                    <a:solidFill>
                      <a:srgbClr val="006699"/>
                    </a:solidFill>
                  </a:tcPr>
                </a:tc>
                <a:tc>
                  <a:txBody>
                    <a:bodyPr/>
                    <a:lstStyle/>
                    <a:p>
                      <a:pPr algn="ctr"/>
                      <a:r>
                        <a:rPr lang="en-US" altLang="zh-TW" sz="1200" b="1" dirty="0" smtClean="0">
                          <a:latin typeface="Minion Pro Cond" pitchFamily="18" charset="0"/>
                        </a:rPr>
                        <a:t>DSCAB</a:t>
                      </a:r>
                      <a:endParaRPr lang="zh-TW" altLang="en-US" sz="1200" b="1" dirty="0">
                        <a:latin typeface="Minion Pro Cond" pitchFamily="18" charset="0"/>
                      </a:endParaRPr>
                    </a:p>
                  </a:txBody>
                  <a:tcPr>
                    <a:solidFill>
                      <a:srgbClr val="006699"/>
                    </a:solidFill>
                  </a:tcPr>
                </a:tc>
                <a:tc>
                  <a:txBody>
                    <a:bodyPr/>
                    <a:lstStyle/>
                    <a:p>
                      <a:pPr algn="ctr"/>
                      <a:r>
                        <a:rPr lang="en-US" altLang="zh-TW" sz="1200" b="1" dirty="0" smtClean="0">
                          <a:latin typeface="Minion Pro Cond" pitchFamily="18" charset="0"/>
                        </a:rPr>
                        <a:t>AMB64</a:t>
                      </a:r>
                      <a:endParaRPr lang="zh-TW" altLang="en-US" sz="1200" b="1" dirty="0">
                        <a:latin typeface="Minion Pro Cond" pitchFamily="18" charset="0"/>
                      </a:endParaRPr>
                    </a:p>
                  </a:txBody>
                  <a:tcPr>
                    <a:solidFill>
                      <a:srgbClr val="006699"/>
                    </a:solidFill>
                  </a:tcPr>
                </a:tc>
                <a:tc>
                  <a:txBody>
                    <a:bodyPr/>
                    <a:lstStyle/>
                    <a:p>
                      <a:pPr algn="ctr"/>
                      <a:r>
                        <a:rPr lang="en-US" altLang="zh-TW" sz="1200" b="1" dirty="0" smtClean="0">
                          <a:latin typeface="Minion Pro Cond" pitchFamily="18" charset="0"/>
                        </a:rPr>
                        <a:t>Remote</a:t>
                      </a:r>
                      <a:r>
                        <a:rPr lang="en-US" altLang="zh-TW" sz="1200" b="1" baseline="0" dirty="0" smtClean="0">
                          <a:latin typeface="Minion Pro Cond" pitchFamily="18" charset="0"/>
                        </a:rPr>
                        <a:t> Modules</a:t>
                      </a:r>
                      <a:endParaRPr lang="zh-TW" altLang="en-US" sz="1200" b="1" dirty="0">
                        <a:latin typeface="Minion Pro Cond" pitchFamily="18" charset="0"/>
                      </a:endParaRPr>
                    </a:p>
                  </a:txBody>
                  <a:tcPr>
                    <a:solidFill>
                      <a:srgbClr val="006699"/>
                    </a:solidFill>
                  </a:tcPr>
                </a:tc>
              </a:tr>
            </a:tbl>
          </a:graphicData>
        </a:graphic>
      </p:graphicFrame>
      <p:sp>
        <p:nvSpPr>
          <p:cNvPr id="14" name="矩形 13"/>
          <p:cNvSpPr/>
          <p:nvPr/>
        </p:nvSpPr>
        <p:spPr>
          <a:xfrm>
            <a:off x="94143" y="9250574"/>
            <a:ext cx="611065"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5" name="矩形 14"/>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7.  </a:t>
            </a:r>
            <a:r>
              <a:rPr lang="en-US" altLang="zh-TW" sz="1200" b="1" dirty="0" err="1" smtClean="0">
                <a:solidFill>
                  <a:schemeClr val="tx1"/>
                </a:solidFill>
                <a:latin typeface="Minion Pro Cond" pitchFamily="18" charset="0"/>
              </a:rPr>
              <a:t>YottaEditor</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1174257180"/>
              </p:ext>
            </p:extLst>
          </p:nvPr>
        </p:nvGraphicFramePr>
        <p:xfrm>
          <a:off x="308269" y="1424608"/>
          <a:ext cx="6361090" cy="7427111"/>
        </p:xfrm>
        <a:graphic>
          <a:graphicData uri="http://schemas.openxmlformats.org/drawingml/2006/table">
            <a:tbl>
              <a:tblPr firstRow="1" bandRow="1">
                <a:tableStyleId>{5C22544A-7EE6-4342-B048-85BDC9FD1C3A}</a:tableStyleId>
              </a:tblPr>
              <a:tblGrid>
                <a:gridCol w="6361090"/>
              </a:tblGrid>
              <a:tr h="306938">
                <a:tc>
                  <a:txBody>
                    <a:bodyPr/>
                    <a:lstStyle/>
                    <a:p>
                      <a:r>
                        <a:rPr lang="en-US" altLang="zh-TW" sz="1200" b="1" kern="1200" dirty="0" smtClean="0">
                          <a:solidFill>
                            <a:schemeClr val="tx1"/>
                          </a:solidFill>
                          <a:effectLst/>
                          <a:latin typeface="Minion Pro Cond" pitchFamily="18" charset="0"/>
                          <a:ea typeface="+mn-ea"/>
                          <a:cs typeface="+mn-cs"/>
                        </a:rPr>
                        <a:t>Choose a COM port from the list, if you know exactly which one connects to the controller. If you are not sure which COM port connects to the controller, you can let </a:t>
                      </a:r>
                      <a:r>
                        <a:rPr lang="en-US" altLang="zh-TW" sz="1200" b="1" kern="1200" dirty="0" err="1" smtClean="0">
                          <a:solidFill>
                            <a:schemeClr val="tx1"/>
                          </a:solidFill>
                          <a:effectLst/>
                          <a:latin typeface="Minion Pro Cond" pitchFamily="18" charset="0"/>
                          <a:ea typeface="+mn-ea"/>
                          <a:cs typeface="+mn-cs"/>
                        </a:rPr>
                        <a:t>YottaEditor</a:t>
                      </a:r>
                      <a:r>
                        <a:rPr lang="en-US" altLang="zh-TW" sz="1200" b="1" kern="1200" dirty="0" smtClean="0">
                          <a:solidFill>
                            <a:schemeClr val="tx1"/>
                          </a:solidFill>
                          <a:effectLst/>
                          <a:latin typeface="Minion Pro Cond" pitchFamily="18" charset="0"/>
                          <a:ea typeface="+mn-ea"/>
                          <a:cs typeface="+mn-cs"/>
                        </a:rPr>
                        <a:t> automatically detect the COM port.</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14944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8946">
                <a:tc>
                  <a:txBody>
                    <a:bodyPr/>
                    <a:lstStyle/>
                    <a:p>
                      <a:r>
                        <a:rPr lang="en-US" altLang="zh-TW" sz="1200" kern="1200" dirty="0" smtClean="0">
                          <a:solidFill>
                            <a:schemeClr val="dk1"/>
                          </a:solidFill>
                          <a:effectLst/>
                          <a:latin typeface="Minion Pro Cond" pitchFamily="18" charset="0"/>
                          <a:ea typeface="+mn-ea"/>
                          <a:cs typeface="+mn-cs"/>
                        </a:rPr>
                        <a:t>This command can be used to read and set the date and time of connected controller. Click on the Current Time button to apply the system time of PC in </a:t>
                      </a:r>
                      <a:r>
                        <a:rPr lang="en-US" altLang="zh-TW" sz="1200" kern="1200" dirty="0" err="1" smtClean="0">
                          <a:solidFill>
                            <a:schemeClr val="dk1"/>
                          </a:solidFill>
                          <a:effectLst/>
                          <a:latin typeface="Minion Pro Cond" pitchFamily="18" charset="0"/>
                          <a:ea typeface="+mn-ea"/>
                          <a:cs typeface="+mn-cs"/>
                        </a:rPr>
                        <a:t>YottaEditor</a:t>
                      </a:r>
                      <a:r>
                        <a:rPr lang="en-US" altLang="zh-TW" sz="1200" kern="1200" dirty="0" smtClean="0">
                          <a:solidFill>
                            <a:schemeClr val="dk1"/>
                          </a:solidFill>
                          <a:effectLst/>
                          <a:latin typeface="Minion Pro Cond" pitchFamily="18" charset="0"/>
                          <a:ea typeface="+mn-ea"/>
                          <a:cs typeface="+mn-cs"/>
                        </a:rPr>
                        <a:t>.</a:t>
                      </a:r>
                      <a:endParaRPr lang="zh-TW" altLang="zh-TW" sz="1200" kern="1200" dirty="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178639">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矩形 4"/>
          <p:cNvSpPr/>
          <p:nvPr/>
        </p:nvSpPr>
        <p:spPr>
          <a:xfrm>
            <a:off x="364511" y="2144688"/>
            <a:ext cx="2662396" cy="276999"/>
          </a:xfrm>
          <a:prstGeom prst="rect">
            <a:avLst/>
          </a:prstGeom>
        </p:spPr>
        <p:txBody>
          <a:bodyPr wrap="none">
            <a:spAutoFit/>
          </a:bodyPr>
          <a:lstStyle/>
          <a:p>
            <a:pPr lvl="0"/>
            <a:r>
              <a:rPr lang="en-US" altLang="zh-TW" sz="1200" b="1" dirty="0">
                <a:latin typeface="Minion Pro Cond" pitchFamily="18" charset="0"/>
              </a:rPr>
              <a:t>Options-Communication Configuration</a:t>
            </a:r>
            <a:endParaRPr lang="zh-TW" altLang="zh-TW" sz="1200" dirty="0">
              <a:latin typeface="Minion Pro Cond" pitchFamily="18" charset="0"/>
            </a:endParaRPr>
          </a:p>
        </p:txBody>
      </p:sp>
      <p:sp>
        <p:nvSpPr>
          <p:cNvPr id="8" name="矩形 7"/>
          <p:cNvSpPr/>
          <p:nvPr/>
        </p:nvSpPr>
        <p:spPr>
          <a:xfrm>
            <a:off x="351165" y="5684113"/>
            <a:ext cx="2717795" cy="276999"/>
          </a:xfrm>
          <a:prstGeom prst="rect">
            <a:avLst/>
          </a:prstGeom>
        </p:spPr>
        <p:txBody>
          <a:bodyPr wrap="none">
            <a:spAutoFit/>
          </a:bodyPr>
          <a:lstStyle/>
          <a:p>
            <a:pPr lvl="0"/>
            <a:r>
              <a:rPr lang="en-US" altLang="zh-TW" sz="1200" b="1" dirty="0">
                <a:latin typeface="Minion Pro Cond" pitchFamily="18" charset="0"/>
              </a:rPr>
              <a:t>Tools-Transfer-Clock Setting/Calibration</a:t>
            </a:r>
            <a:endParaRPr lang="zh-TW" altLang="zh-TW" sz="1200" dirty="0">
              <a:latin typeface="Minion Pro Cond" pitchFamily="18" charset="0"/>
            </a:endParaRPr>
          </a:p>
        </p:txBody>
      </p:sp>
      <p:pic>
        <p:nvPicPr>
          <p:cNvPr id="10242" name="Picture 2" descr="communication configu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47" y="2467798"/>
            <a:ext cx="6060897" cy="255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clock sett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594" y="5961112"/>
            <a:ext cx="6073750"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10052" y="9250574"/>
            <a:ext cx="819456"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P10</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1" name="矩形 20"/>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39890728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7.  </a:t>
            </a:r>
            <a:r>
              <a:rPr lang="en-US" altLang="zh-TW" sz="1200" b="1" dirty="0" err="1" smtClean="0">
                <a:solidFill>
                  <a:schemeClr val="tx1"/>
                </a:solidFill>
                <a:latin typeface="Minion Pro Cond" pitchFamily="18" charset="0"/>
              </a:rPr>
              <a:t>YottaEditor</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9" name="表格 8"/>
          <p:cNvGraphicFramePr>
            <a:graphicFrameLocks noGrp="1"/>
          </p:cNvGraphicFramePr>
          <p:nvPr>
            <p:extLst>
              <p:ext uri="{D42A27DB-BD31-4B8C-83A1-F6EECF244321}">
                <p14:modId xmlns:p14="http://schemas.microsoft.com/office/powerpoint/2010/main" val="689199927"/>
              </p:ext>
            </p:extLst>
          </p:nvPr>
        </p:nvGraphicFramePr>
        <p:xfrm>
          <a:off x="308269" y="1352601"/>
          <a:ext cx="6361091" cy="4189756"/>
        </p:xfrm>
        <a:graphic>
          <a:graphicData uri="http://schemas.openxmlformats.org/drawingml/2006/table">
            <a:tbl>
              <a:tblPr firstRow="1" bandRow="1">
                <a:tableStyleId>{5C22544A-7EE6-4342-B048-85BDC9FD1C3A}</a:tableStyleId>
              </a:tblPr>
              <a:tblGrid>
                <a:gridCol w="6361091"/>
              </a:tblGrid>
              <a:tr h="443907">
                <a:tc>
                  <a:txBody>
                    <a:bodyPr/>
                    <a:lstStyle/>
                    <a:p>
                      <a:r>
                        <a:rPr lang="en-US" altLang="zh-TW" sz="1200" b="1" kern="1200" dirty="0" smtClean="0">
                          <a:solidFill>
                            <a:schemeClr val="tx1"/>
                          </a:solidFill>
                          <a:effectLst/>
                          <a:latin typeface="Minion Pro Cond" pitchFamily="18" charset="0"/>
                          <a:ea typeface="+mn-ea"/>
                          <a:cs typeface="+mn-cs"/>
                        </a:rPr>
                        <a:t>This menu command lets you set an automatic conversion of the summer and winter time for the controller’s clock.</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73255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矩形 9"/>
          <p:cNvSpPr/>
          <p:nvPr/>
        </p:nvSpPr>
        <p:spPr>
          <a:xfrm>
            <a:off x="332656" y="1795681"/>
            <a:ext cx="2802627" cy="276999"/>
          </a:xfrm>
          <a:prstGeom prst="rect">
            <a:avLst/>
          </a:prstGeom>
        </p:spPr>
        <p:txBody>
          <a:bodyPr wrap="none">
            <a:spAutoFit/>
          </a:bodyPr>
          <a:lstStyle/>
          <a:p>
            <a:pPr lvl="0"/>
            <a:r>
              <a:rPr lang="en-US" altLang="zh-TW" sz="1200" b="1" dirty="0" smtClean="0">
                <a:latin typeface="Minion Pro Cond" pitchFamily="18" charset="0"/>
              </a:rPr>
              <a:t>Tools-Transfer-</a:t>
            </a:r>
            <a:r>
              <a:rPr lang="en-US" altLang="zh-TW" sz="1200" b="1" dirty="0" err="1" smtClean="0">
                <a:latin typeface="Minion Pro Cond" pitchFamily="18" charset="0"/>
              </a:rPr>
              <a:t>SummerTime</a:t>
            </a:r>
            <a:r>
              <a:rPr lang="en-US" altLang="zh-TW" sz="1200" b="1" dirty="0" smtClean="0">
                <a:latin typeface="Minion Pro Cond" pitchFamily="18" charset="0"/>
              </a:rPr>
              <a:t>/</a:t>
            </a:r>
            <a:r>
              <a:rPr lang="en-US" altLang="zh-TW" sz="1200" b="1" dirty="0" err="1" smtClean="0">
                <a:latin typeface="Minion Pro Cond" pitchFamily="18" charset="0"/>
              </a:rPr>
              <a:t>WinterTime</a:t>
            </a:r>
            <a:endParaRPr lang="zh-TW" altLang="zh-TW" sz="1200" dirty="0">
              <a:latin typeface="Minion Pro Cond" pitchFamily="18" charset="0"/>
            </a:endParaRPr>
          </a:p>
        </p:txBody>
      </p:sp>
      <p:sp>
        <p:nvSpPr>
          <p:cNvPr id="2" name="矩形 1"/>
          <p:cNvSpPr/>
          <p:nvPr/>
        </p:nvSpPr>
        <p:spPr>
          <a:xfrm>
            <a:off x="308269" y="5601072"/>
            <a:ext cx="6361091" cy="3231654"/>
          </a:xfrm>
          <a:prstGeom prst="rect">
            <a:avLst/>
          </a:prstGeom>
        </p:spPr>
        <p:txBody>
          <a:bodyPr wrap="square">
            <a:spAutoFit/>
          </a:bodyPr>
          <a:lstStyle/>
          <a:p>
            <a:r>
              <a:rPr lang="en-US" altLang="zh-TW" sz="1200" dirty="0">
                <a:latin typeface="Minion Pro Cond" pitchFamily="18" charset="0"/>
              </a:rPr>
              <a:t>When you enable summer/winter time conversion, you can specify a country-specific time conversion: </a:t>
            </a:r>
            <a:endParaRPr lang="zh-TW" altLang="zh-TW" sz="1200" dirty="0">
              <a:latin typeface="Minion Pro Cond" pitchFamily="18" charset="0"/>
            </a:endParaRPr>
          </a:p>
          <a:p>
            <a:r>
              <a:rPr lang="en-US" altLang="zh-TW" sz="1200" dirty="0">
                <a:latin typeface="Minion Pro Cond" pitchFamily="18" charset="0"/>
              </a:rPr>
              <a:t>*EU: European Union </a:t>
            </a:r>
            <a:endParaRPr lang="zh-TW" altLang="zh-TW" sz="1200" dirty="0">
              <a:latin typeface="Minion Pro Cond" pitchFamily="18" charset="0"/>
            </a:endParaRPr>
          </a:p>
          <a:p>
            <a:r>
              <a:rPr lang="en-US" altLang="zh-TW" sz="1200" dirty="0">
                <a:latin typeface="Minion Pro Cond" pitchFamily="18" charset="0"/>
              </a:rPr>
              <a:t>*UK: United Kingdom of Great Britain and Northern Ireland </a:t>
            </a:r>
            <a:endParaRPr lang="zh-TW" altLang="zh-TW" sz="1200" dirty="0">
              <a:latin typeface="Minion Pro Cond" pitchFamily="18" charset="0"/>
            </a:endParaRPr>
          </a:p>
          <a:p>
            <a:r>
              <a:rPr lang="en-US" altLang="zh-TW" sz="1200" dirty="0">
                <a:latin typeface="Minion Pro Cond" pitchFamily="18" charset="0"/>
              </a:rPr>
              <a:t>*US: United States of America </a:t>
            </a:r>
            <a:endParaRPr lang="zh-TW" altLang="zh-TW" sz="1200" dirty="0">
              <a:latin typeface="Minion Pro Cond" pitchFamily="18" charset="0"/>
            </a:endParaRPr>
          </a:p>
          <a:p>
            <a:r>
              <a:rPr lang="en-US" altLang="zh-TW" sz="1200" dirty="0">
                <a:latin typeface="Minion Pro Cond" pitchFamily="18" charset="0"/>
              </a:rPr>
              <a:t>*Australia </a:t>
            </a:r>
            <a:endParaRPr lang="zh-TW" altLang="zh-TW" sz="1200" dirty="0">
              <a:latin typeface="Minion Pro Cond" pitchFamily="18" charset="0"/>
            </a:endParaRPr>
          </a:p>
          <a:p>
            <a:r>
              <a:rPr lang="en-US" altLang="zh-TW" sz="1200" dirty="0">
                <a:latin typeface="Minion Pro Cond" pitchFamily="18" charset="0"/>
              </a:rPr>
              <a:t>*Tasmania </a:t>
            </a:r>
            <a:endParaRPr lang="zh-TW" altLang="zh-TW" sz="1200" dirty="0">
              <a:latin typeface="Minion Pro Cond" pitchFamily="18" charset="0"/>
            </a:endParaRPr>
          </a:p>
          <a:p>
            <a:r>
              <a:rPr lang="en-US" altLang="zh-TW" sz="1200" dirty="0">
                <a:latin typeface="Minion Pro Cond" pitchFamily="18" charset="0"/>
              </a:rPr>
              <a:t>*New Zealand </a:t>
            </a:r>
            <a:endParaRPr lang="zh-TW" altLang="zh-TW" sz="1200" dirty="0">
              <a:latin typeface="Minion Pro Cond" pitchFamily="18" charset="0"/>
            </a:endParaRPr>
          </a:p>
          <a:p>
            <a:r>
              <a:rPr lang="en-US" altLang="zh-TW" sz="1200" dirty="0">
                <a:latin typeface="Minion Pro Cond" pitchFamily="18" charset="0"/>
              </a:rPr>
              <a:t>*Freely adjustable: customized switchover dates and times </a:t>
            </a:r>
            <a:endParaRPr lang="zh-TW" altLang="zh-TW" sz="1200" dirty="0">
              <a:latin typeface="Minion Pro Cond" pitchFamily="18" charset="0"/>
            </a:endParaRPr>
          </a:p>
          <a:p>
            <a:r>
              <a:rPr lang="en-US" altLang="zh-TW" sz="1200" dirty="0">
                <a:latin typeface="Minion Pro Cond" pitchFamily="18" charset="0"/>
              </a:rPr>
              <a:t> </a:t>
            </a:r>
            <a:endParaRPr lang="zh-TW" altLang="zh-TW" sz="1200" dirty="0">
              <a:latin typeface="Minion Pro Cond" pitchFamily="18" charset="0"/>
            </a:endParaRPr>
          </a:p>
          <a:p>
            <a:r>
              <a:rPr lang="en-US" altLang="zh-TW" sz="1200" dirty="0">
                <a:latin typeface="Minion Pro Cond" pitchFamily="18" charset="0"/>
              </a:rPr>
              <a:t>For the "Freely adjustable" selection, you specify the month and day of the switchover. The start time of summer time is 02:00 + the entered time difference; the end time is 03:00 – the entered time difference.</a:t>
            </a:r>
            <a:endParaRPr lang="zh-TW" altLang="zh-TW" sz="1200" dirty="0">
              <a:latin typeface="Minion Pro Cond" pitchFamily="18" charset="0"/>
            </a:endParaRPr>
          </a:p>
          <a:p>
            <a:r>
              <a:rPr lang="en-US" altLang="zh-TW" sz="1200" dirty="0">
                <a:latin typeface="Minion Pro Cond" pitchFamily="18" charset="0"/>
              </a:rPr>
              <a:t> </a:t>
            </a:r>
            <a:endParaRPr lang="zh-TW" altLang="zh-TW" sz="1200" dirty="0">
              <a:latin typeface="Minion Pro Cond" pitchFamily="18" charset="0"/>
            </a:endParaRPr>
          </a:p>
          <a:p>
            <a:r>
              <a:rPr lang="en-US" altLang="zh-TW" sz="1200" dirty="0">
                <a:latin typeface="Minion Pro Cond" pitchFamily="18" charset="0"/>
              </a:rPr>
              <a:t>Note: The United States of America redefined the daylight saving time (summer time) / standard time (winter time) switchover dates in 2007. Controller, however, uses the switchover dates as they were prior to 2007. To use the new U.S. switchover times, you must configure a “Freely adjustable” setting that corresponds to the new rule where Daylight Saving Time is in effect from 2:00 a.m. on the second Sunday in March until 2:00 a.m. on the first Sunday in November according to the local time zone.</a:t>
            </a:r>
            <a:endParaRPr lang="zh-TW" altLang="zh-TW" sz="1200" dirty="0">
              <a:latin typeface="Minion Pro Cond" pitchFamily="18" charset="0"/>
            </a:endParaRPr>
          </a:p>
        </p:txBody>
      </p:sp>
      <p:pic>
        <p:nvPicPr>
          <p:cNvPr id="11266" name="Picture 2" descr="summerTi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676" y="2072680"/>
            <a:ext cx="6210676"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10052" y="9250574"/>
            <a:ext cx="819456"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P11</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9" name="矩形 18"/>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23410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7.  </a:t>
            </a:r>
            <a:r>
              <a:rPr lang="en-US" altLang="zh-TW" sz="1200" b="1" dirty="0" err="1" smtClean="0">
                <a:solidFill>
                  <a:schemeClr val="tx1"/>
                </a:solidFill>
                <a:latin typeface="Minion Pro Cond" pitchFamily="18" charset="0"/>
              </a:rPr>
              <a:t>YottaEditor</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12" name="表格 11"/>
          <p:cNvGraphicFramePr>
            <a:graphicFrameLocks noGrp="1"/>
          </p:cNvGraphicFramePr>
          <p:nvPr>
            <p:extLst>
              <p:ext uri="{D42A27DB-BD31-4B8C-83A1-F6EECF244321}">
                <p14:modId xmlns:p14="http://schemas.microsoft.com/office/powerpoint/2010/main" val="3767412515"/>
              </p:ext>
            </p:extLst>
          </p:nvPr>
        </p:nvGraphicFramePr>
        <p:xfrm>
          <a:off x="308269" y="1352600"/>
          <a:ext cx="6361089" cy="7560840"/>
        </p:xfrm>
        <a:graphic>
          <a:graphicData uri="http://schemas.openxmlformats.org/drawingml/2006/table">
            <a:tbl>
              <a:tblPr>
                <a:tableStyleId>{5C22544A-7EE6-4342-B048-85BDC9FD1C3A}</a:tableStyleId>
              </a:tblPr>
              <a:tblGrid>
                <a:gridCol w="6361089"/>
              </a:tblGrid>
              <a:tr h="504056">
                <a:tc>
                  <a:txBody>
                    <a:bodyPr/>
                    <a:lstStyle/>
                    <a:p>
                      <a:pPr lvl="0"/>
                      <a:r>
                        <a:rPr lang="en-US" altLang="zh-TW" sz="1200" b="1" kern="1200" dirty="0" smtClean="0">
                          <a:solidFill>
                            <a:schemeClr val="dk1"/>
                          </a:solidFill>
                          <a:effectLst/>
                          <a:latin typeface="Minion Pro Cond" pitchFamily="18" charset="0"/>
                          <a:ea typeface="+mn-ea"/>
                          <a:cs typeface="+mn-cs"/>
                        </a:rPr>
                        <a:t>Simulation</a:t>
                      </a:r>
                      <a:endParaRPr lang="zh-TW" altLang="zh-TW" sz="1200" kern="1200" dirty="0" smtClean="0">
                        <a:solidFill>
                          <a:schemeClr val="dk1"/>
                        </a:solidFill>
                        <a:effectLst/>
                        <a:latin typeface="Minion Pro Cond" pitchFamily="18" charset="0"/>
                        <a:ea typeface="+mn-ea"/>
                        <a:cs typeface="+mn-cs"/>
                      </a:endParaRPr>
                    </a:p>
                    <a:p>
                      <a:r>
                        <a:rPr lang="en-US" altLang="zh-TW" sz="1200" kern="1200" dirty="0" smtClean="0">
                          <a:solidFill>
                            <a:schemeClr val="dk1"/>
                          </a:solidFill>
                          <a:effectLst/>
                          <a:latin typeface="Minion Pro Cond" pitchFamily="18" charset="0"/>
                          <a:ea typeface="+mn-ea"/>
                          <a:cs typeface="+mn-cs"/>
                        </a:rPr>
                        <a:t>Click on the Tools -&gt; Simulation menu command or the simulation icon                in the standard toolbar to start simulation.</a:t>
                      </a:r>
                      <a:endParaRPr lang="zh-TW" altLang="zh-TW" sz="1200" kern="1200" dirty="0" smtClean="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72088">
                <a:tc>
                  <a:txBody>
                    <a:bodyPr/>
                    <a:lstStyle/>
                    <a:p>
                      <a:r>
                        <a:rPr lang="en-US" altLang="zh-TW" sz="1200" b="1" kern="1200" dirty="0" smtClean="0">
                          <a:solidFill>
                            <a:schemeClr val="dk1"/>
                          </a:solidFill>
                          <a:effectLst/>
                          <a:latin typeface="Minion Pro Cond" pitchFamily="18" charset="0"/>
                          <a:ea typeface="+mn-ea"/>
                          <a:cs typeface="+mn-cs"/>
                        </a:rPr>
                        <a:t>Simulation Toolbar</a:t>
                      </a:r>
                      <a:endParaRPr lang="zh-TW" altLang="zh-TW" sz="1200" kern="1200" dirty="0" smtClean="0">
                        <a:solidFill>
                          <a:schemeClr val="dk1"/>
                        </a:solidFill>
                        <a:effectLst/>
                        <a:latin typeface="Minion Pro Cond" pitchFamily="18" charset="0"/>
                        <a:ea typeface="+mn-ea"/>
                        <a:cs typeface="+mn-cs"/>
                      </a:endParaRPr>
                    </a:p>
                    <a:p>
                      <a:r>
                        <a:rPr lang="en-US" altLang="zh-TW" sz="1200" kern="1200" dirty="0" smtClean="0">
                          <a:solidFill>
                            <a:schemeClr val="dk1"/>
                          </a:solidFill>
                          <a:effectLst/>
                          <a:latin typeface="Minion Pro Cond" pitchFamily="18" charset="0"/>
                          <a:ea typeface="+mn-ea"/>
                          <a:cs typeface="+mn-cs"/>
                        </a:rPr>
                        <a:t>The simulation toolbar, which is shown as follows, is active when the program is in simulation mode. Use this tool to perform the simulation</a:t>
                      </a:r>
                      <a:endParaRPr lang="zh-TW" altLang="zh-TW" sz="1200" kern="1200" dirty="0" smtClean="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281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b="1" kern="1200" dirty="0" smtClean="0">
                          <a:solidFill>
                            <a:schemeClr val="dk1"/>
                          </a:solidFill>
                          <a:effectLst/>
                          <a:latin typeface="Minion Pro Cond" pitchFamily="18" charset="0"/>
                          <a:ea typeface="+mn-ea"/>
                          <a:cs typeface="+mn-cs"/>
                        </a:rPr>
                        <a:t>Simulation Control Icons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b="1" kern="1200" dirty="0" smtClean="0">
                        <a:solidFill>
                          <a:schemeClr val="dk1"/>
                        </a:solidFill>
                        <a:effectLst/>
                        <a:latin typeface="Minion Pro Cond" pitchFamily="18"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b="1" kern="1200" dirty="0" smtClean="0">
                        <a:solidFill>
                          <a:schemeClr val="dk1"/>
                        </a:solidFill>
                        <a:effectLst/>
                        <a:latin typeface="Minion Pro Cond" pitchFamily="18"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b="1" kern="1200" dirty="0" smtClean="0">
                        <a:solidFill>
                          <a:schemeClr val="dk1"/>
                        </a:solidFill>
                        <a:effectLst/>
                        <a:latin typeface="Minion Pro Cond" pitchFamily="18"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b="1" kern="1200" dirty="0" smtClean="0">
                        <a:solidFill>
                          <a:schemeClr val="dk1"/>
                        </a:solidFill>
                        <a:effectLst/>
                        <a:latin typeface="Minion Pro Cond" pitchFamily="18"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b="1" kern="1200" dirty="0" smtClean="0">
                        <a:solidFill>
                          <a:schemeClr val="dk1"/>
                        </a:solidFill>
                        <a:effectLst/>
                        <a:latin typeface="Minion Pro Cond" pitchFamily="18"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b="1" kern="1200" dirty="0" smtClean="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20280">
                <a:tc>
                  <a:txBody>
                    <a:bodyPr/>
                    <a:lstStyle/>
                    <a:p>
                      <a:r>
                        <a:rPr lang="en-US" altLang="zh-TW" sz="1200" b="1" kern="1200" dirty="0" smtClean="0">
                          <a:solidFill>
                            <a:schemeClr val="dk1"/>
                          </a:solidFill>
                          <a:effectLst/>
                          <a:latin typeface="Minion Pro Cond" pitchFamily="18" charset="0"/>
                          <a:ea typeface="+mn-ea"/>
                          <a:cs typeface="+mn-cs"/>
                        </a:rPr>
                        <a:t>Time Control </a:t>
                      </a:r>
                      <a:endParaRPr lang="zh-TW" altLang="zh-TW" sz="1200" kern="1200" dirty="0" smtClean="0">
                        <a:solidFill>
                          <a:schemeClr val="dk1"/>
                        </a:solidFill>
                        <a:effectLst/>
                        <a:latin typeface="Minion Pro Cond" pitchFamily="18" charset="0"/>
                        <a:ea typeface="+mn-ea"/>
                        <a:cs typeface="+mn-cs"/>
                      </a:endParaRPr>
                    </a:p>
                    <a:p>
                      <a:r>
                        <a:rPr lang="en-US" altLang="zh-TW" sz="1200" kern="1200" dirty="0" smtClean="0">
                          <a:solidFill>
                            <a:schemeClr val="dk1"/>
                          </a:solidFill>
                          <a:effectLst/>
                          <a:latin typeface="Minion Pro Cond" pitchFamily="18" charset="0"/>
                          <a:ea typeface="+mn-ea"/>
                          <a:cs typeface="+mn-cs"/>
                        </a:rPr>
                        <a:t>For a time-sensitive circuit program, you can use the time control to observe the processes of the circuit program. This is a simple but effective way to predict the result of the program operation.</a:t>
                      </a:r>
                      <a:endParaRPr lang="zh-TW" altLang="zh-TW" sz="1200" kern="1200" dirty="0" smtClean="0">
                        <a:solidFill>
                          <a:schemeClr val="dk1"/>
                        </a:solidFill>
                        <a:effectLst/>
                        <a:latin typeface="Minion Pro Cond" pitchFamily="18" charset="0"/>
                        <a:ea typeface="+mn-ea"/>
                        <a:cs typeface="+mn-cs"/>
                      </a:endParaRPr>
                    </a:p>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00200">
                <a:tc>
                  <a:txBody>
                    <a:bodyPr/>
                    <a:lstStyle/>
                    <a:p>
                      <a:pPr algn="r"/>
                      <a:r>
                        <a:rPr lang="en-US" altLang="zh-TW" sz="1200" b="1" kern="1200" dirty="0" smtClean="0">
                          <a:solidFill>
                            <a:schemeClr val="dk1"/>
                          </a:solidFill>
                          <a:effectLst/>
                          <a:latin typeface="Minion Pro Cond" pitchFamily="18" charset="0"/>
                          <a:ea typeface="+mn-ea"/>
                          <a:cs typeface="+mn-cs"/>
                        </a:rPr>
                        <a:t>Status Display</a:t>
                      </a:r>
                      <a:endParaRPr lang="zh-TW" altLang="zh-TW" sz="1200" kern="1200" dirty="0" smtClean="0">
                        <a:solidFill>
                          <a:schemeClr val="dk1"/>
                        </a:solidFill>
                        <a:effectLst/>
                        <a:latin typeface="Minion Pro Cond" pitchFamily="18" charset="0"/>
                        <a:ea typeface="+mn-ea"/>
                        <a:cs typeface="+mn-cs"/>
                      </a:endParaRPr>
                    </a:p>
                    <a:p>
                      <a:pPr algn="r"/>
                      <a:r>
                        <a:rPr lang="en-US" altLang="zh-TW" sz="1200" kern="1200" dirty="0" smtClean="0">
                          <a:solidFill>
                            <a:schemeClr val="dk1"/>
                          </a:solidFill>
                          <a:effectLst/>
                          <a:latin typeface="Minion Pro Cond" pitchFamily="18" charset="0"/>
                          <a:ea typeface="+mn-ea"/>
                          <a:cs typeface="+mn-cs"/>
                        </a:rPr>
                        <a:t>The value of signal and corresponding connecting line is as follows:</a:t>
                      </a:r>
                    </a:p>
                    <a:p>
                      <a:pPr algn="r"/>
                      <a:endParaRPr lang="en-US" altLang="zh-TW" sz="1200" kern="1200" dirty="0" smtClean="0">
                        <a:solidFill>
                          <a:schemeClr val="dk1"/>
                        </a:solidFill>
                        <a:effectLst/>
                        <a:latin typeface="Minion Pro Cond" pitchFamily="18" charset="0"/>
                        <a:ea typeface="+mn-ea"/>
                        <a:cs typeface="+mn-cs"/>
                      </a:endParaRPr>
                    </a:p>
                    <a:p>
                      <a:pPr algn="r"/>
                      <a:endParaRPr lang="en-US" altLang="zh-TW" sz="1200" kern="1200" dirty="0" smtClean="0">
                        <a:solidFill>
                          <a:schemeClr val="dk1"/>
                        </a:solidFill>
                        <a:effectLst/>
                        <a:latin typeface="Minion Pro Cond" pitchFamily="18" charset="0"/>
                        <a:ea typeface="+mn-ea"/>
                        <a:cs typeface="+mn-cs"/>
                      </a:endParaRPr>
                    </a:p>
                    <a:p>
                      <a:pPr algn="r"/>
                      <a:endParaRPr lang="en-US" altLang="zh-TW" sz="1200" kern="1200" dirty="0" smtClean="0">
                        <a:solidFill>
                          <a:schemeClr val="dk1"/>
                        </a:solidFill>
                        <a:effectLst/>
                        <a:latin typeface="Minion Pro Cond" pitchFamily="18" charset="0"/>
                        <a:ea typeface="+mn-ea"/>
                        <a:cs typeface="+mn-cs"/>
                      </a:endParaRPr>
                    </a:p>
                    <a:p>
                      <a:pPr algn="r"/>
                      <a:endParaRPr lang="en-US" altLang="zh-TW" sz="1200" kern="1200" dirty="0" smtClean="0">
                        <a:solidFill>
                          <a:schemeClr val="dk1"/>
                        </a:solidFill>
                        <a:effectLst/>
                        <a:latin typeface="Minion Pro Cond" pitchFamily="18" charset="0"/>
                        <a:ea typeface="+mn-ea"/>
                        <a:cs typeface="+mn-cs"/>
                      </a:endParaRPr>
                    </a:p>
                    <a:p>
                      <a:pPr algn="r"/>
                      <a:endParaRPr lang="zh-TW" altLang="zh-TW" sz="1200" kern="1200" dirty="0" smtClean="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7152" y="1568624"/>
            <a:ext cx="2667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6002" y="2383185"/>
            <a:ext cx="318135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4" name="表格 13"/>
          <p:cNvGraphicFramePr>
            <a:graphicFrameLocks noGrp="1"/>
          </p:cNvGraphicFramePr>
          <p:nvPr>
            <p:extLst>
              <p:ext uri="{D42A27DB-BD31-4B8C-83A1-F6EECF244321}">
                <p14:modId xmlns:p14="http://schemas.microsoft.com/office/powerpoint/2010/main" val="4199134916"/>
              </p:ext>
            </p:extLst>
          </p:nvPr>
        </p:nvGraphicFramePr>
        <p:xfrm>
          <a:off x="426615" y="3080792"/>
          <a:ext cx="6090667" cy="1359471"/>
        </p:xfrm>
        <a:graphic>
          <a:graphicData uri="http://schemas.openxmlformats.org/drawingml/2006/table">
            <a:tbl>
              <a:tblPr>
                <a:tableStyleId>{5C22544A-7EE6-4342-B048-85BDC9FD1C3A}</a:tableStyleId>
              </a:tblPr>
              <a:tblGrid>
                <a:gridCol w="1075293"/>
                <a:gridCol w="5015374"/>
              </a:tblGrid>
              <a:tr h="331237">
                <a:tc>
                  <a:txBody>
                    <a:bodyPr/>
                    <a:lstStyle/>
                    <a:p>
                      <a:endParaRPr lang="zh-TW"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just">
                        <a:spcAft>
                          <a:spcPts val="0"/>
                        </a:spcAft>
                      </a:pPr>
                      <a:r>
                        <a:rPr lang="en-US" sz="1200" kern="100" dirty="0">
                          <a:effectLst/>
                          <a:latin typeface="Minion Pro Cond" pitchFamily="18" charset="0"/>
                          <a:ea typeface="新細明體"/>
                          <a:cs typeface="Times New Roman"/>
                        </a:rPr>
                        <a:t>Simulate a power failure.</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237">
                <a:tc>
                  <a:txBody>
                    <a:bodyPr/>
                    <a:lstStyle/>
                    <a:p>
                      <a:endParaRPr lang="zh-TW"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just">
                        <a:spcAft>
                          <a:spcPts val="0"/>
                        </a:spcAft>
                      </a:pPr>
                      <a:r>
                        <a:rPr lang="en-US" sz="1200" kern="100">
                          <a:effectLst/>
                          <a:latin typeface="Minion Pro Cond" pitchFamily="18" charset="0"/>
                          <a:ea typeface="新細明體"/>
                          <a:cs typeface="Times New Roman"/>
                        </a:rPr>
                        <a:t>Start simulation.</a:t>
                      </a:r>
                      <a:endParaRPr lang="zh-TW" sz="1200" kern="10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237">
                <a:tc>
                  <a:txBody>
                    <a:bodyPr/>
                    <a:lstStyle/>
                    <a:p>
                      <a:endParaRPr lang="zh-TW" altLang="en-US" sz="1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just">
                        <a:spcAft>
                          <a:spcPts val="0"/>
                        </a:spcAft>
                      </a:pPr>
                      <a:r>
                        <a:rPr lang="en-US" sz="1200" kern="100">
                          <a:effectLst/>
                          <a:latin typeface="Minion Pro Cond" pitchFamily="18" charset="0"/>
                          <a:ea typeface="新細明體"/>
                          <a:cs typeface="Times New Roman"/>
                        </a:rPr>
                        <a:t>Stop simulation</a:t>
                      </a:r>
                      <a:endParaRPr lang="zh-TW" sz="1200" kern="10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237">
                <a:tc>
                  <a:txBody>
                    <a:bodyPr/>
                    <a:lstStyle/>
                    <a:p>
                      <a:endParaRPr lang="zh-TW" altLang="en-US" sz="1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just">
                        <a:spcAft>
                          <a:spcPts val="0"/>
                        </a:spcAft>
                      </a:pPr>
                      <a:r>
                        <a:rPr lang="en-US" sz="1200" kern="100" dirty="0">
                          <a:effectLst/>
                          <a:latin typeface="Minion Pro Cond" pitchFamily="18" charset="0"/>
                          <a:ea typeface="新細明體"/>
                          <a:cs typeface="Times New Roman"/>
                        </a:rPr>
                        <a:t>Suspend simulation. The Circuit program switches into suspend mode.</a:t>
                      </a:r>
                      <a:endParaRPr lang="zh-TW" sz="1200" kern="100" dirty="0">
                        <a:effectLst/>
                        <a:latin typeface="Minion Pro Cond" pitchFamily="18" charset="0"/>
                        <a:ea typeface="新細明體"/>
                        <a:cs typeface="Times New Roman"/>
                      </a:endParaRPr>
                    </a:p>
                    <a:p>
                      <a:pPr marL="304800" algn="just">
                        <a:spcAft>
                          <a:spcPts val="0"/>
                        </a:spcAft>
                      </a:pPr>
                      <a:r>
                        <a:rPr lang="en-US" sz="1200" kern="100" dirty="0">
                          <a:effectLst/>
                          <a:latin typeface="Minion Pro Cond" pitchFamily="18" charset="0"/>
                          <a:ea typeface="新細明體"/>
                          <a:cs typeface="Times New Roman"/>
                        </a:rPr>
                        <a:t>Resume simulation</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5" name="Rectangle 5"/>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9" name="Rectangle 7"/>
          <p:cNvSpPr>
            <a:spLocks noChangeArrowheads="1"/>
          </p:cNvSpPr>
          <p:nvPr/>
        </p:nvSpPr>
        <p:spPr bwMode="auto">
          <a:xfrm>
            <a:off x="152400" y="15240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pic>
        <p:nvPicPr>
          <p:cNvPr id="1229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4704" y="3152800"/>
            <a:ext cx="2476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4704" y="3519314"/>
            <a:ext cx="228600"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8"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4704" y="3800872"/>
            <a:ext cx="20955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9"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8680" y="4088904"/>
            <a:ext cx="2667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0"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052" y="4148336"/>
            <a:ext cx="2667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2" name="表格 21"/>
          <p:cNvGraphicFramePr>
            <a:graphicFrameLocks noGrp="1"/>
          </p:cNvGraphicFramePr>
          <p:nvPr>
            <p:extLst>
              <p:ext uri="{D42A27DB-BD31-4B8C-83A1-F6EECF244321}">
                <p14:modId xmlns:p14="http://schemas.microsoft.com/office/powerpoint/2010/main" val="3094567151"/>
              </p:ext>
            </p:extLst>
          </p:nvPr>
        </p:nvGraphicFramePr>
        <p:xfrm>
          <a:off x="434675" y="5241033"/>
          <a:ext cx="6090668" cy="1768434"/>
        </p:xfrm>
        <a:graphic>
          <a:graphicData uri="http://schemas.openxmlformats.org/drawingml/2006/table">
            <a:tbl>
              <a:tblPr>
                <a:tableStyleId>{5C22544A-7EE6-4342-B048-85BDC9FD1C3A}</a:tableStyleId>
              </a:tblPr>
              <a:tblGrid>
                <a:gridCol w="1050109"/>
                <a:gridCol w="5040559"/>
              </a:tblGrid>
              <a:tr h="345638">
                <a:tc>
                  <a:txBody>
                    <a:bodyPr/>
                    <a:lstStyle/>
                    <a:p>
                      <a:endParaRPr lang="zh-TW"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r>
                        <a:rPr lang="en-US" sz="1200" kern="100" dirty="0" smtClean="0">
                          <a:effectLst/>
                          <a:latin typeface="Minion Pro Cond" pitchFamily="18" charset="0"/>
                          <a:ea typeface="新細明體"/>
                          <a:cs typeface="Times New Roman"/>
                        </a:rPr>
                        <a:t>          Start/stop </a:t>
                      </a:r>
                      <a:r>
                        <a:rPr lang="en-US" sz="1200" kern="100" dirty="0">
                          <a:effectLst/>
                          <a:latin typeface="Minion Pro Cond" pitchFamily="18" charset="0"/>
                          <a:ea typeface="新細明體"/>
                          <a:cs typeface="Times New Roman"/>
                        </a:rPr>
                        <a:t>the simulation in stepping mode. It's available in suspend mode. </a:t>
                      </a:r>
                      <a:endParaRPr lang="zh-TW" sz="1200" kern="100" dirty="0">
                        <a:effectLst/>
                        <a:latin typeface="Minion Pro Cond" pitchFamily="18" charset="0"/>
                        <a:ea typeface="新細明體"/>
                        <a:cs typeface="Times New Roman"/>
                      </a:endParaRPr>
                    </a:p>
                    <a:p>
                      <a:pPr marL="304800" algn="l">
                        <a:spcAft>
                          <a:spcPts val="0"/>
                        </a:spcAft>
                      </a:pPr>
                      <a:r>
                        <a:rPr lang="en-US" sz="1200" kern="100" dirty="0">
                          <a:effectLst/>
                          <a:latin typeface="Minion Pro Cond" pitchFamily="18" charset="0"/>
                          <a:ea typeface="新細明體"/>
                          <a:cs typeface="Times New Roman"/>
                        </a:rPr>
                        <a:t> </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5638">
                <a:tc>
                  <a:txBody>
                    <a:bodyPr/>
                    <a:lstStyle/>
                    <a:p>
                      <a:endParaRPr lang="zh-TW"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l">
                        <a:spcAft>
                          <a:spcPts val="0"/>
                        </a:spcAft>
                      </a:pPr>
                      <a:r>
                        <a:rPr lang="en-US" sz="1200" kern="100" dirty="0">
                          <a:effectLst/>
                          <a:latin typeface="Minion Pro Cond" pitchFamily="18" charset="0"/>
                          <a:ea typeface="新細明體"/>
                          <a:cs typeface="Times New Roman"/>
                        </a:rPr>
                        <a:t>Set a specific period of time or set a specific number of cycles. Depends on the below control.</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5638">
                <a:tc>
                  <a:txBody>
                    <a:bodyPr/>
                    <a:lstStyle/>
                    <a:p>
                      <a:endParaRPr lang="zh-TW"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l">
                        <a:spcAft>
                          <a:spcPts val="0"/>
                        </a:spcAft>
                      </a:pPr>
                      <a:r>
                        <a:rPr lang="en-US" sz="1200" kern="100">
                          <a:effectLst/>
                          <a:latin typeface="Minion Pro Cond" pitchFamily="18" charset="0"/>
                          <a:ea typeface="新細明體"/>
                          <a:cs typeface="Times New Roman"/>
                        </a:rPr>
                        <a:t>Choose one of the four modes: cycle, second, minute and hour.</a:t>
                      </a:r>
                      <a:endParaRPr lang="zh-TW" sz="1200" kern="10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5638">
                <a:tc>
                  <a:txBody>
                    <a:bodyPr/>
                    <a:lstStyle/>
                    <a:p>
                      <a:endParaRPr lang="zh-TW"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l">
                        <a:spcAft>
                          <a:spcPts val="0"/>
                        </a:spcAft>
                      </a:pPr>
                      <a:r>
                        <a:rPr lang="en-US" sz="1200" kern="100">
                          <a:effectLst/>
                          <a:latin typeface="Minion Pro Cond" pitchFamily="18" charset="0"/>
                          <a:ea typeface="新細明體"/>
                          <a:cs typeface="Times New Roman"/>
                        </a:rPr>
                        <a:t>Display the current time in YottaEditor.</a:t>
                      </a:r>
                      <a:endParaRPr lang="zh-TW" sz="1200" kern="10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5638">
                <a:tc>
                  <a:txBody>
                    <a:bodyPr/>
                    <a:lstStyle/>
                    <a:p>
                      <a:endParaRPr lang="zh-TW"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l">
                        <a:spcAft>
                          <a:spcPts val="0"/>
                        </a:spcAft>
                      </a:pPr>
                      <a:r>
                        <a:rPr lang="en-US" sz="1200" kern="100" dirty="0">
                          <a:effectLst/>
                          <a:latin typeface="Minion Pro Cond" pitchFamily="18" charset="0"/>
                          <a:ea typeface="新細明體"/>
                          <a:cs typeface="Times New Roman"/>
                        </a:rPr>
                        <a:t>Modify the current time in </a:t>
                      </a:r>
                      <a:r>
                        <a:rPr lang="en-US" sz="1200" kern="100" dirty="0" err="1">
                          <a:effectLst/>
                          <a:latin typeface="Minion Pro Cond" pitchFamily="18" charset="0"/>
                          <a:ea typeface="新細明體"/>
                          <a:cs typeface="Times New Roman"/>
                        </a:rPr>
                        <a:t>YottaEditor</a:t>
                      </a:r>
                      <a:r>
                        <a:rPr lang="en-US" sz="1200" kern="100" dirty="0">
                          <a:effectLst/>
                          <a:latin typeface="Minion Pro Cond" pitchFamily="18" charset="0"/>
                          <a:ea typeface="新細明體"/>
                          <a:cs typeface="Times New Roman"/>
                        </a:rPr>
                        <a:t>.</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12303"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4704" y="5262364"/>
            <a:ext cx="3429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4" name="Picture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2696" y="5612879"/>
            <a:ext cx="4953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5" name="Picture 1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5918" y="6006827"/>
            <a:ext cx="70485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6" name="Picture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78768" y="6380584"/>
            <a:ext cx="7620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0"/>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pic>
        <p:nvPicPr>
          <p:cNvPr id="12309" name="Picture 2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4704" y="6681192"/>
            <a:ext cx="3429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6" name="表格 25"/>
          <p:cNvGraphicFramePr>
            <a:graphicFrameLocks noGrp="1"/>
          </p:cNvGraphicFramePr>
          <p:nvPr>
            <p:extLst>
              <p:ext uri="{D42A27DB-BD31-4B8C-83A1-F6EECF244321}">
                <p14:modId xmlns:p14="http://schemas.microsoft.com/office/powerpoint/2010/main" val="306781120"/>
              </p:ext>
            </p:extLst>
          </p:nvPr>
        </p:nvGraphicFramePr>
        <p:xfrm>
          <a:off x="426616" y="7545288"/>
          <a:ext cx="6090666" cy="1112520"/>
        </p:xfrm>
        <a:graphic>
          <a:graphicData uri="http://schemas.openxmlformats.org/drawingml/2006/table">
            <a:tbl>
              <a:tblPr>
                <a:tableStyleId>{5C22544A-7EE6-4342-B048-85BDC9FD1C3A}</a:tableStyleId>
              </a:tblPr>
              <a:tblGrid>
                <a:gridCol w="1634232"/>
                <a:gridCol w="2426212"/>
                <a:gridCol w="2030222"/>
              </a:tblGrid>
              <a:tr h="370840">
                <a:tc>
                  <a:txBody>
                    <a:bodyPr/>
                    <a:lstStyle/>
                    <a:p>
                      <a:pPr marL="304800" algn="l">
                        <a:spcAft>
                          <a:spcPts val="0"/>
                        </a:spcAft>
                      </a:pPr>
                      <a:r>
                        <a:rPr lang="en-US" sz="1200" kern="100" dirty="0">
                          <a:effectLst/>
                          <a:latin typeface="Minion Pro Cond" pitchFamily="18" charset="0"/>
                          <a:ea typeface="新細明體"/>
                          <a:cs typeface="Times New Roman"/>
                        </a:rPr>
                        <a:t>The value of signal</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l">
                        <a:spcAft>
                          <a:spcPts val="0"/>
                        </a:spcAft>
                      </a:pPr>
                      <a:r>
                        <a:rPr lang="en-US" sz="1200" kern="100" dirty="0">
                          <a:effectLst/>
                          <a:latin typeface="Minion Pro Cond" pitchFamily="18" charset="0"/>
                          <a:ea typeface="新細明體"/>
                          <a:cs typeface="Times New Roman"/>
                        </a:rPr>
                        <a:t>The color of corresponding connecting line</a:t>
                      </a:r>
                      <a:endParaRPr lang="zh-TW" sz="1200" kern="100" dirty="0">
                        <a:effectLst/>
                        <a:latin typeface="Minion Pro Cond" pitchFamily="18" charset="0"/>
                        <a:ea typeface="新細明體"/>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endParaRPr lang="zh-TW"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marL="304800" algn="l">
                        <a:spcAft>
                          <a:spcPts val="0"/>
                        </a:spcAft>
                      </a:pPr>
                      <a:r>
                        <a:rPr lang="en-US" sz="1200" kern="100">
                          <a:effectLst/>
                          <a:latin typeface="Minion Pro Cond" pitchFamily="18" charset="0"/>
                          <a:ea typeface="新細明體"/>
                          <a:cs typeface="Times New Roman"/>
                        </a:rPr>
                        <a:t>1</a:t>
                      </a:r>
                      <a:endParaRPr lang="zh-TW" sz="1200" kern="10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l">
                        <a:spcAft>
                          <a:spcPts val="0"/>
                        </a:spcAft>
                      </a:pPr>
                      <a:r>
                        <a:rPr lang="en-US" sz="1200" kern="100" dirty="0">
                          <a:effectLst/>
                          <a:latin typeface="Minion Pro Cond" pitchFamily="18" charset="0"/>
                          <a:ea typeface="新細明體"/>
                          <a:cs typeface="Times New Roman"/>
                        </a:rPr>
                        <a:t>Red</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sz="1200" dirty="0"/>
                    </a:p>
                  </a:txBody>
                  <a:tcPr/>
                </a:tc>
              </a:tr>
              <a:tr h="370840">
                <a:tc>
                  <a:txBody>
                    <a:bodyPr/>
                    <a:lstStyle/>
                    <a:p>
                      <a:pPr marL="304800" algn="l">
                        <a:spcAft>
                          <a:spcPts val="0"/>
                        </a:spcAft>
                      </a:pPr>
                      <a:r>
                        <a:rPr lang="en-US" sz="1200" kern="100">
                          <a:effectLst/>
                          <a:latin typeface="Minion Pro Cond" pitchFamily="18" charset="0"/>
                          <a:ea typeface="新細明體"/>
                          <a:cs typeface="Times New Roman"/>
                        </a:rPr>
                        <a:t>0</a:t>
                      </a:r>
                      <a:endParaRPr lang="zh-TW" sz="1200" kern="10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04800" algn="l">
                        <a:spcAft>
                          <a:spcPts val="0"/>
                        </a:spcAft>
                      </a:pPr>
                      <a:r>
                        <a:rPr lang="en-US" sz="1200" kern="100" dirty="0">
                          <a:effectLst/>
                          <a:latin typeface="Minion Pro Cond" pitchFamily="18" charset="0"/>
                          <a:ea typeface="新細明體"/>
                          <a:cs typeface="Times New Roman"/>
                        </a:rPr>
                        <a:t>Blue</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sz="1200" dirty="0"/>
                    </a:p>
                  </a:txBody>
                  <a:tcPr/>
                </a:tc>
              </a:tr>
            </a:tbl>
          </a:graphicData>
        </a:graphic>
      </p:graphicFrame>
      <p:pic>
        <p:nvPicPr>
          <p:cNvPr id="12313" name="Picture 2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80067" y="7597216"/>
            <a:ext cx="1873269" cy="10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矩形 42"/>
          <p:cNvSpPr/>
          <p:nvPr/>
        </p:nvSpPr>
        <p:spPr>
          <a:xfrm>
            <a:off x="-10052" y="9250574"/>
            <a:ext cx="819456"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P12</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4" name="矩形 43"/>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9152380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7.  </a:t>
            </a:r>
            <a:r>
              <a:rPr lang="en-US" altLang="zh-TW" sz="1200" b="1" dirty="0" err="1" smtClean="0">
                <a:solidFill>
                  <a:schemeClr val="tx1"/>
                </a:solidFill>
                <a:latin typeface="Minion Pro Cond" pitchFamily="18" charset="0"/>
              </a:rPr>
              <a:t>YottaEditor</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2511272804"/>
              </p:ext>
            </p:extLst>
          </p:nvPr>
        </p:nvGraphicFramePr>
        <p:xfrm>
          <a:off x="308269" y="1424608"/>
          <a:ext cx="6361090" cy="7488832"/>
        </p:xfrm>
        <a:graphic>
          <a:graphicData uri="http://schemas.openxmlformats.org/drawingml/2006/table">
            <a:tbl>
              <a:tblPr firstRow="1" bandRow="1">
                <a:tableStyleId>{5C22544A-7EE6-4342-B048-85BDC9FD1C3A}</a:tableStyleId>
              </a:tblPr>
              <a:tblGrid>
                <a:gridCol w="6361090"/>
              </a:tblGrid>
              <a:tr h="3069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b="1" kern="1200" dirty="0" smtClean="0">
                          <a:solidFill>
                            <a:schemeClr val="tx1"/>
                          </a:solidFill>
                          <a:effectLst/>
                          <a:latin typeface="Minion Pro Cond" pitchFamily="18" charset="0"/>
                          <a:ea typeface="+mn-ea"/>
                          <a:cs typeface="+mn-cs"/>
                        </a:rPr>
                        <a:t>Connect ATP to Controller and select the COM model to ATP.</a:t>
                      </a:r>
                      <a:endParaRPr lang="zh-TW" altLang="zh-TW" sz="1200" b="1" kern="1200" dirty="0" smtClean="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14944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32048">
                <a:tc>
                  <a:txBody>
                    <a:bodyPr/>
                    <a:lstStyle/>
                    <a:p>
                      <a:r>
                        <a:rPr lang="en-US" altLang="zh-TW" sz="1200" kern="1200" dirty="0" smtClean="0">
                          <a:solidFill>
                            <a:schemeClr val="dk1"/>
                          </a:solidFill>
                          <a:effectLst/>
                          <a:latin typeface="Minion Pro Cond" pitchFamily="18" charset="0"/>
                          <a:ea typeface="+mn-ea"/>
                          <a:cs typeface="+mn-cs"/>
                        </a:rPr>
                        <a:t>Now available adjust program parameter in the ATP without a PC.</a:t>
                      </a:r>
                      <a:endParaRPr lang="zh-TW" altLang="zh-TW" sz="1200" kern="1200" dirty="0" smtClean="0">
                        <a:solidFill>
                          <a:schemeClr val="dk1"/>
                        </a:solidFill>
                        <a:effectLst/>
                        <a:latin typeface="Minion Pro Cond" pitchFamily="18" charset="0"/>
                        <a:ea typeface="+mn-ea"/>
                        <a:cs typeface="+mn-cs"/>
                      </a:endParaRPr>
                    </a:p>
                    <a:p>
                      <a:r>
                        <a:rPr lang="en-US" altLang="zh-TW" sz="1200" kern="1200" dirty="0" smtClean="0">
                          <a:solidFill>
                            <a:schemeClr val="dk1"/>
                          </a:solidFill>
                          <a:effectLst/>
                          <a:latin typeface="Minion Pro Cond" pitchFamily="18" charset="0"/>
                          <a:ea typeface="+mn-ea"/>
                          <a:cs typeface="+mn-cs"/>
                        </a:rPr>
                        <a:t>And controller will show ‘ATP Connect’.</a:t>
                      </a:r>
                      <a:endParaRPr lang="zh-TW" altLang="zh-TW" sz="1200" kern="1200" dirty="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575248">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矩形 4"/>
          <p:cNvSpPr/>
          <p:nvPr/>
        </p:nvSpPr>
        <p:spPr>
          <a:xfrm>
            <a:off x="404664" y="1784648"/>
            <a:ext cx="2569165" cy="276999"/>
          </a:xfrm>
          <a:prstGeom prst="rect">
            <a:avLst/>
          </a:prstGeom>
        </p:spPr>
        <p:txBody>
          <a:bodyPr wrap="none">
            <a:spAutoFit/>
          </a:bodyPr>
          <a:lstStyle/>
          <a:p>
            <a:pPr lvl="0"/>
            <a:r>
              <a:rPr lang="en-US" altLang="zh-TW" sz="1200" b="1" dirty="0" err="1">
                <a:latin typeface="Minion Pro Cond" pitchFamily="18" charset="0"/>
              </a:rPr>
              <a:t>Yottacontrol</a:t>
            </a:r>
            <a:r>
              <a:rPr lang="en-US" altLang="zh-TW" sz="1200" b="1" dirty="0">
                <a:latin typeface="Minion Pro Cond" pitchFamily="18" charset="0"/>
              </a:rPr>
              <a:t> A Series Text Panel (ATP)</a:t>
            </a:r>
            <a:endParaRPr lang="zh-TW" altLang="zh-TW" sz="1200" dirty="0">
              <a:latin typeface="Minion Pro Cond" pitchFamily="18" charset="0"/>
            </a:endParaRPr>
          </a:p>
        </p:txBody>
      </p:sp>
      <p:sp>
        <p:nvSpPr>
          <p:cNvPr id="9"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pic>
        <p:nvPicPr>
          <p:cNvPr id="13313"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596" y="2090906"/>
            <a:ext cx="6143756" cy="2714625"/>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ATP-0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1634" y="5097016"/>
            <a:ext cx="300990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062" y="5299867"/>
            <a:ext cx="3695700" cy="3314700"/>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10052" y="9250574"/>
            <a:ext cx="819456"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P13</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2" name="矩形 21"/>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27503790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200" b="1" dirty="0" smtClean="0">
                <a:solidFill>
                  <a:schemeClr val="tx1"/>
                </a:solidFill>
                <a:latin typeface="Minion Pro Cond" pitchFamily="18" charset="0"/>
              </a:rPr>
              <a:t>8.</a:t>
            </a:r>
            <a:r>
              <a:rPr lang="en-US" altLang="zh-TW" sz="1200" b="1" dirty="0">
                <a:solidFill>
                  <a:schemeClr val="tx1"/>
                </a:solidFill>
                <a:latin typeface="Minion Pro Cond" pitchFamily="18" charset="0"/>
              </a:rPr>
              <a:t> </a:t>
            </a:r>
            <a:r>
              <a:rPr lang="en-US" altLang="zh-TW" sz="1200" b="1" dirty="0" smtClean="0">
                <a:solidFill>
                  <a:schemeClr val="tx1"/>
                </a:solidFill>
                <a:latin typeface="Minion Pro Cond" pitchFamily="18" charset="0"/>
              </a:rPr>
              <a:t>  </a:t>
            </a:r>
            <a:r>
              <a:rPr lang="en-US" altLang="zh-TW" sz="1200" b="1" dirty="0" err="1" smtClean="0">
                <a:solidFill>
                  <a:schemeClr val="tx1"/>
                </a:solidFill>
                <a:latin typeface="Minion Pro Cond" pitchFamily="18" charset="0"/>
              </a:rPr>
              <a:t>YottaUtility</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4284240898"/>
              </p:ext>
            </p:extLst>
          </p:nvPr>
        </p:nvGraphicFramePr>
        <p:xfrm>
          <a:off x="308269" y="1424608"/>
          <a:ext cx="6361090" cy="7488832"/>
        </p:xfrm>
        <a:graphic>
          <a:graphicData uri="http://schemas.openxmlformats.org/drawingml/2006/table">
            <a:tbl>
              <a:tblPr firstRow="1" bandRow="1">
                <a:tableStyleId>{5C22544A-7EE6-4342-B048-85BDC9FD1C3A}</a:tableStyleId>
              </a:tblPr>
              <a:tblGrid>
                <a:gridCol w="6361090"/>
              </a:tblGrid>
              <a:tr h="306938">
                <a:tc>
                  <a:txBody>
                    <a:bodyPr/>
                    <a:lstStyle/>
                    <a:p>
                      <a:pPr lvl="0"/>
                      <a:r>
                        <a:rPr lang="en-US" altLang="zh-TW" sz="1200" b="1" kern="1200" dirty="0" smtClean="0">
                          <a:solidFill>
                            <a:schemeClr val="tx1"/>
                          </a:solidFill>
                          <a:effectLst/>
                          <a:latin typeface="Minion Pro Cond" pitchFamily="18" charset="0"/>
                          <a:ea typeface="+mn-ea"/>
                          <a:cs typeface="+mn-cs"/>
                        </a:rPr>
                        <a:t>Main screen</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14944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8032">
                <a:tc>
                  <a:txBody>
                    <a:bodyPr/>
                    <a:lstStyle/>
                    <a:p>
                      <a:r>
                        <a:rPr lang="en-US" altLang="zh-TW" sz="1200" kern="1200" dirty="0" smtClean="0">
                          <a:solidFill>
                            <a:schemeClr val="dk1"/>
                          </a:solidFill>
                          <a:effectLst/>
                          <a:latin typeface="Minion Pro Cond" pitchFamily="18" charset="0"/>
                          <a:ea typeface="+mn-ea"/>
                          <a:cs typeface="+mn-cs"/>
                        </a:rPr>
                        <a:t>When the controller is in initial mode, you can see the following figure.</a:t>
                      </a:r>
                      <a:endParaRPr lang="zh-TW" altLang="zh-TW" sz="1200" kern="1200" dirty="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74441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663" y="1871054"/>
            <a:ext cx="6264695" cy="2865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371533" y="5169024"/>
            <a:ext cx="931665" cy="276999"/>
          </a:xfrm>
          <a:prstGeom prst="rect">
            <a:avLst/>
          </a:prstGeom>
        </p:spPr>
        <p:txBody>
          <a:bodyPr wrap="none">
            <a:spAutoFit/>
          </a:bodyPr>
          <a:lstStyle/>
          <a:p>
            <a:r>
              <a:rPr lang="en-US" altLang="zh-TW" sz="1200" dirty="0" smtClean="0">
                <a:latin typeface="Minion Pro Cond" pitchFamily="18" charset="0"/>
              </a:rPr>
              <a:t>Initial </a:t>
            </a:r>
            <a:r>
              <a:rPr lang="en-US" altLang="zh-TW" sz="1200" dirty="0">
                <a:latin typeface="Minion Pro Cond" pitchFamily="18" charset="0"/>
              </a:rPr>
              <a:t>mode</a:t>
            </a:r>
            <a:endParaRPr lang="zh-TW" altLang="en-US" sz="1200" dirty="0">
              <a:latin typeface="Minion Pro Cond" pitchFamily="18" charset="0"/>
            </a:endParaRPr>
          </a:p>
        </p:txBody>
      </p:sp>
      <p:pic>
        <p:nvPicPr>
          <p:cNvPr id="143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662" y="5446022"/>
            <a:ext cx="6192690" cy="3395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10052" y="9250574"/>
            <a:ext cx="819456"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P14</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2" name="矩形 21"/>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15487304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200" b="1" dirty="0" smtClean="0">
                <a:solidFill>
                  <a:schemeClr val="tx1"/>
                </a:solidFill>
                <a:latin typeface="Minion Pro Cond" pitchFamily="18" charset="0"/>
              </a:rPr>
              <a:t>8.</a:t>
            </a:r>
            <a:r>
              <a:rPr lang="en-US" altLang="zh-TW" sz="1200" b="1" dirty="0">
                <a:solidFill>
                  <a:schemeClr val="tx1"/>
                </a:solidFill>
                <a:latin typeface="Minion Pro Cond" pitchFamily="18" charset="0"/>
              </a:rPr>
              <a:t> </a:t>
            </a:r>
            <a:r>
              <a:rPr lang="en-US" altLang="zh-TW" sz="1200" b="1" dirty="0" smtClean="0">
                <a:solidFill>
                  <a:schemeClr val="tx1"/>
                </a:solidFill>
                <a:latin typeface="Minion Pro Cond" pitchFamily="18" charset="0"/>
              </a:rPr>
              <a:t>  </a:t>
            </a:r>
            <a:r>
              <a:rPr lang="en-US" altLang="zh-TW" sz="1200" b="1" dirty="0" err="1" smtClean="0">
                <a:solidFill>
                  <a:schemeClr val="tx1"/>
                </a:solidFill>
                <a:latin typeface="Minion Pro Cond" pitchFamily="18" charset="0"/>
              </a:rPr>
              <a:t>YottaUtility</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786597090"/>
              </p:ext>
            </p:extLst>
          </p:nvPr>
        </p:nvGraphicFramePr>
        <p:xfrm>
          <a:off x="308269" y="1424608"/>
          <a:ext cx="6361090" cy="7488832"/>
        </p:xfrm>
        <a:graphic>
          <a:graphicData uri="http://schemas.openxmlformats.org/drawingml/2006/table">
            <a:tbl>
              <a:tblPr firstRow="1" bandRow="1">
                <a:tableStyleId>{5C22544A-7EE6-4342-B048-85BDC9FD1C3A}</a:tableStyleId>
              </a:tblPr>
              <a:tblGrid>
                <a:gridCol w="3180545"/>
                <a:gridCol w="3180545"/>
              </a:tblGrid>
              <a:tr h="306938">
                <a:tc>
                  <a:txBody>
                    <a:bodyPr/>
                    <a:lstStyle/>
                    <a:p>
                      <a:pPr lvl="0"/>
                      <a:r>
                        <a:rPr lang="en-US" altLang="zh-TW" sz="1200" b="1" kern="1200" dirty="0" smtClean="0">
                          <a:solidFill>
                            <a:schemeClr val="tx1"/>
                          </a:solidFill>
                          <a:effectLst/>
                          <a:latin typeface="Minion Pro Cond" pitchFamily="18" charset="0"/>
                          <a:ea typeface="+mn-ea"/>
                          <a:cs typeface="+mn-cs"/>
                        </a:rPr>
                        <a:t>The general settings are read only.</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b="1" kern="1200" dirty="0" smtClean="0">
                          <a:solidFill>
                            <a:schemeClr val="tx1"/>
                          </a:solidFill>
                          <a:effectLst/>
                          <a:latin typeface="Minion Pro Cond" pitchFamily="18" charset="0"/>
                          <a:ea typeface="+mn-ea"/>
                          <a:cs typeface="+mn-cs"/>
                        </a:rPr>
                        <a:t>The function of each button is as follows</a:t>
                      </a:r>
                      <a:endParaRPr lang="zh-TW" altLang="zh-TW" sz="1200" b="1" kern="1200" dirty="0" smtClean="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14944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8032">
                <a:tc gridSpan="2">
                  <a:txBody>
                    <a:bodyPr/>
                    <a:lstStyle/>
                    <a:p>
                      <a:r>
                        <a:rPr lang="en-US" altLang="zh-TW" sz="1200" kern="1200" dirty="0" smtClean="0">
                          <a:solidFill>
                            <a:schemeClr val="dk1"/>
                          </a:solidFill>
                          <a:effectLst/>
                          <a:latin typeface="Minion Pro Cond" pitchFamily="18" charset="0"/>
                          <a:ea typeface="+mn-ea"/>
                          <a:cs typeface="+mn-cs"/>
                        </a:rPr>
                        <a:t>Calibration and Weekday are read only.</a:t>
                      </a:r>
                      <a:endParaRPr lang="zh-TW" altLang="zh-TW" sz="1200" kern="1200" dirty="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hMerge="1">
                  <a:txBody>
                    <a:bodyPr/>
                    <a:lstStyle/>
                    <a:p>
                      <a:endParaRPr lang="zh-TW" altLang="en-US"/>
                    </a:p>
                  </a:txBody>
                  <a:tcPr/>
                </a:tc>
              </a:tr>
              <a:tr h="3744416">
                <a:tc>
                  <a:txBody>
                    <a:bodyPr/>
                    <a:lstStyle/>
                    <a:p>
                      <a:r>
                        <a:rPr lang="en-US" altLang="zh-TW" sz="1200" kern="1200" dirty="0" smtClean="0">
                          <a:solidFill>
                            <a:schemeClr val="dk1"/>
                          </a:solidFill>
                          <a:effectLst/>
                          <a:latin typeface="Minion Pro Cond" pitchFamily="18" charset="0"/>
                          <a:ea typeface="+mn-ea"/>
                          <a:cs typeface="+mn-cs"/>
                        </a:rPr>
                        <a:t>You can set Year, Month, Day and Time. </a:t>
                      </a:r>
                    </a:p>
                    <a:p>
                      <a:r>
                        <a:rPr lang="en-US" altLang="zh-TW" sz="1200" kern="1200" dirty="0" smtClean="0">
                          <a:solidFill>
                            <a:schemeClr val="dk1"/>
                          </a:solidFill>
                          <a:effectLst/>
                          <a:latin typeface="Minion Pro Cond" pitchFamily="18" charset="0"/>
                          <a:ea typeface="+mn-ea"/>
                          <a:cs typeface="+mn-cs"/>
                        </a:rPr>
                        <a:t>Press the Update button to store the changed values. </a:t>
                      </a:r>
                      <a:endParaRPr lang="zh-TW" altLang="zh-TW" sz="1200" kern="1200" dirty="0" smtClean="0">
                        <a:solidFill>
                          <a:schemeClr val="dk1"/>
                        </a:solidFill>
                        <a:effectLst/>
                        <a:latin typeface="Minion Pro Cond" pitchFamily="18" charset="0"/>
                        <a:ea typeface="+mn-ea"/>
                        <a:cs typeface="+mn-cs"/>
                      </a:endParaRPr>
                    </a:p>
                    <a:p>
                      <a:r>
                        <a:rPr lang="en-US" altLang="zh-TW" sz="1200" kern="1200" dirty="0" smtClean="0">
                          <a:solidFill>
                            <a:schemeClr val="dk1"/>
                          </a:solidFill>
                          <a:effectLst/>
                          <a:latin typeface="Minion Pro Cond" pitchFamily="18" charset="0"/>
                          <a:ea typeface="+mn-ea"/>
                          <a:cs typeface="+mn-cs"/>
                        </a:rPr>
                        <a:t>Press the Restore button to restore the RTC value from the controller's memory. </a:t>
                      </a:r>
                      <a:endParaRPr lang="zh-TW" altLang="zh-TW" sz="1200" kern="1200" dirty="0" smtClean="0">
                        <a:solidFill>
                          <a:schemeClr val="dk1"/>
                        </a:solidFill>
                        <a:effectLst/>
                        <a:latin typeface="Minion Pro Cond" pitchFamily="18" charset="0"/>
                        <a:ea typeface="+mn-ea"/>
                        <a:cs typeface="+mn-cs"/>
                      </a:endParaRPr>
                    </a:p>
                    <a:p>
                      <a:r>
                        <a:rPr lang="en-US" altLang="zh-TW" sz="1200" kern="1200" dirty="0" smtClean="0">
                          <a:solidFill>
                            <a:schemeClr val="dk1"/>
                          </a:solidFill>
                          <a:effectLst/>
                          <a:latin typeface="Minion Pro Cond" pitchFamily="18" charset="0"/>
                          <a:ea typeface="+mn-ea"/>
                          <a:cs typeface="+mn-cs"/>
                        </a:rPr>
                        <a:t>The Update and Restore buttons are available when the Weekday or Time values are changed. </a:t>
                      </a:r>
                      <a:endParaRPr lang="zh-TW" altLang="zh-TW" sz="1200" kern="1200" dirty="0" smtClean="0">
                        <a:solidFill>
                          <a:schemeClr val="dk1"/>
                        </a:solidFill>
                        <a:effectLst/>
                        <a:latin typeface="Minion Pro Cond" pitchFamily="18" charset="0"/>
                        <a:ea typeface="+mn-ea"/>
                        <a:cs typeface="+mn-cs"/>
                      </a:endParaRPr>
                    </a:p>
                    <a:p>
                      <a:r>
                        <a:rPr lang="en-US" altLang="zh-TW" sz="1200" kern="1200" dirty="0" smtClean="0">
                          <a:solidFill>
                            <a:schemeClr val="dk1"/>
                          </a:solidFill>
                          <a:effectLst/>
                          <a:latin typeface="Minion Pro Cond" pitchFamily="18" charset="0"/>
                          <a:ea typeface="+mn-ea"/>
                          <a:cs typeface="+mn-cs"/>
                        </a:rPr>
                        <a:t>Press the Sync button to synchronize the RTC time with PC.</a:t>
                      </a:r>
                      <a:endParaRPr lang="zh-TW" altLang="zh-TW" sz="1200" kern="1200" dirty="0" smtClean="0">
                        <a:solidFill>
                          <a:schemeClr val="dk1"/>
                        </a:solidFill>
                        <a:effectLst/>
                        <a:latin typeface="Minion Pro Cond" pitchFamily="18" charset="0"/>
                        <a:ea typeface="+mn-ea"/>
                        <a:cs typeface="+mn-cs"/>
                      </a:endParaRPr>
                    </a:p>
                    <a:p>
                      <a:endParaRPr lang="zh-TW" alt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TW" alt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9"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矩形 4"/>
          <p:cNvSpPr/>
          <p:nvPr/>
        </p:nvSpPr>
        <p:spPr>
          <a:xfrm>
            <a:off x="371533" y="1784648"/>
            <a:ext cx="1101135" cy="276999"/>
          </a:xfrm>
          <a:prstGeom prst="rect">
            <a:avLst/>
          </a:prstGeom>
        </p:spPr>
        <p:txBody>
          <a:bodyPr wrap="none">
            <a:spAutoFit/>
          </a:bodyPr>
          <a:lstStyle/>
          <a:p>
            <a:pPr lvl="0"/>
            <a:r>
              <a:rPr lang="en-US" altLang="zh-TW" sz="1200" b="1" dirty="0">
                <a:latin typeface="Minion Pro Cond" pitchFamily="18" charset="0"/>
              </a:rPr>
              <a:t>General setting</a:t>
            </a:r>
            <a:endParaRPr lang="zh-TW" altLang="zh-TW" sz="1200" dirty="0">
              <a:latin typeface="Minion Pro Cond" pitchFamily="18" charset="0"/>
            </a:endParaRP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662" y="2061647"/>
            <a:ext cx="2931386" cy="2675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表格 9"/>
          <p:cNvGraphicFramePr>
            <a:graphicFrameLocks noGrp="1"/>
          </p:cNvGraphicFramePr>
          <p:nvPr>
            <p:extLst>
              <p:ext uri="{D42A27DB-BD31-4B8C-83A1-F6EECF244321}">
                <p14:modId xmlns:p14="http://schemas.microsoft.com/office/powerpoint/2010/main" val="4103492948"/>
              </p:ext>
            </p:extLst>
          </p:nvPr>
        </p:nvGraphicFramePr>
        <p:xfrm>
          <a:off x="3548774" y="2061647"/>
          <a:ext cx="3048578" cy="1337664"/>
        </p:xfrm>
        <a:graphic>
          <a:graphicData uri="http://schemas.openxmlformats.org/drawingml/2006/table">
            <a:tbl>
              <a:tblPr>
                <a:tableStyleId>{5C22544A-7EE6-4342-B048-85BDC9FD1C3A}</a:tableStyleId>
              </a:tblPr>
              <a:tblGrid>
                <a:gridCol w="744322"/>
                <a:gridCol w="2304256"/>
              </a:tblGrid>
              <a:tr h="668832">
                <a:tc>
                  <a:txBody>
                    <a:bodyPr/>
                    <a:lstStyle/>
                    <a:p>
                      <a:endParaRPr lang="zh-TW" altLang="en-US" sz="120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TW" sz="1200" b="1" kern="1200" dirty="0" smtClean="0">
                          <a:solidFill>
                            <a:schemeClr val="dk1"/>
                          </a:solidFill>
                          <a:effectLst/>
                          <a:latin typeface="Minion Pro Cond" pitchFamily="18" charset="0"/>
                          <a:ea typeface="+mn-ea"/>
                          <a:cs typeface="+mn-cs"/>
                        </a:rPr>
                        <a:t>You can find more information about the controller.</a:t>
                      </a:r>
                      <a:endParaRPr lang="zh-TW" altLang="en-US" sz="1200" b="1"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68832">
                <a:tc>
                  <a:txBody>
                    <a:bodyPr/>
                    <a:lstStyle/>
                    <a:p>
                      <a:endParaRPr lang="zh-TW" altLang="en-US" sz="120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TW" sz="1200" kern="1200" dirty="0" smtClean="0">
                          <a:solidFill>
                            <a:schemeClr val="dk1"/>
                          </a:solidFill>
                          <a:effectLst/>
                          <a:latin typeface="Minion Pro Cond" pitchFamily="18" charset="0"/>
                          <a:ea typeface="+mn-ea"/>
                          <a:cs typeface="+mn-cs"/>
                        </a:rPr>
                        <a:t>The database window shows up.</a:t>
                      </a:r>
                      <a:endParaRPr lang="zh-TW" altLang="en-US" sz="120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153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57984" y="2268761"/>
            <a:ext cx="3190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7347" y="2936776"/>
            <a:ext cx="33972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2189" y="5313040"/>
            <a:ext cx="2996186" cy="345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10052" y="9250574"/>
            <a:ext cx="819456"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P15</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5" name="矩形 24"/>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607056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200" b="1" dirty="0" smtClean="0">
                <a:solidFill>
                  <a:schemeClr val="tx1"/>
                </a:solidFill>
                <a:latin typeface="Minion Pro Cond" pitchFamily="18" charset="0"/>
              </a:rPr>
              <a:t>8.</a:t>
            </a:r>
            <a:r>
              <a:rPr lang="en-US" altLang="zh-TW" sz="1200" b="1" dirty="0">
                <a:solidFill>
                  <a:schemeClr val="tx1"/>
                </a:solidFill>
                <a:latin typeface="Minion Pro Cond" pitchFamily="18" charset="0"/>
              </a:rPr>
              <a:t> </a:t>
            </a:r>
            <a:r>
              <a:rPr lang="en-US" altLang="zh-TW" sz="1200" b="1" dirty="0" smtClean="0">
                <a:solidFill>
                  <a:schemeClr val="tx1"/>
                </a:solidFill>
                <a:latin typeface="Minion Pro Cond" pitchFamily="18" charset="0"/>
              </a:rPr>
              <a:t>  </a:t>
            </a:r>
            <a:r>
              <a:rPr lang="en-US" altLang="zh-TW" sz="1200" b="1" dirty="0" err="1" smtClean="0">
                <a:solidFill>
                  <a:schemeClr val="tx1"/>
                </a:solidFill>
                <a:latin typeface="Minion Pro Cond" pitchFamily="18" charset="0"/>
              </a:rPr>
              <a:t>YottaUtility</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510383636"/>
              </p:ext>
            </p:extLst>
          </p:nvPr>
        </p:nvGraphicFramePr>
        <p:xfrm>
          <a:off x="308269" y="1424608"/>
          <a:ext cx="6361090" cy="7488832"/>
        </p:xfrm>
        <a:graphic>
          <a:graphicData uri="http://schemas.openxmlformats.org/drawingml/2006/table">
            <a:tbl>
              <a:tblPr firstRow="1" bandRow="1">
                <a:tableStyleId>{5C22544A-7EE6-4342-B048-85BDC9FD1C3A}</a:tableStyleId>
              </a:tblPr>
              <a:tblGrid>
                <a:gridCol w="6361090"/>
              </a:tblGrid>
              <a:tr h="306938">
                <a:tc>
                  <a:txBody>
                    <a:bodyPr/>
                    <a:lstStyle/>
                    <a:p>
                      <a:pPr lvl="0"/>
                      <a:r>
                        <a:rPr lang="en-US" altLang="zh-TW" sz="1200" b="1" kern="1200" dirty="0" smtClean="0">
                          <a:solidFill>
                            <a:schemeClr val="tx1"/>
                          </a:solidFill>
                          <a:effectLst/>
                          <a:latin typeface="Minion Pro Cond" pitchFamily="18" charset="0"/>
                          <a:ea typeface="+mn-ea"/>
                          <a:cs typeface="+mn-cs"/>
                        </a:rPr>
                        <a:t>When the button  </a:t>
                      </a:r>
                      <a:r>
                        <a:rPr lang="zh-TW" altLang="en-US" sz="1200" b="1" kern="1200" dirty="0" smtClean="0">
                          <a:solidFill>
                            <a:schemeClr val="tx1"/>
                          </a:solidFill>
                          <a:effectLst/>
                          <a:latin typeface="Minion Pro Cond" pitchFamily="18" charset="0"/>
                          <a:ea typeface="+mn-ea"/>
                          <a:cs typeface="+mn-cs"/>
                        </a:rPr>
                        <a:t>         </a:t>
                      </a:r>
                      <a:r>
                        <a:rPr lang="en-US" altLang="zh-TW" sz="1200" b="1" kern="1200" dirty="0" smtClean="0">
                          <a:solidFill>
                            <a:schemeClr val="tx1"/>
                          </a:solidFill>
                          <a:effectLst/>
                          <a:latin typeface="Minion Pro Cond" pitchFamily="18" charset="0"/>
                          <a:ea typeface="+mn-ea"/>
                          <a:cs typeface="+mn-cs"/>
                        </a:rPr>
                        <a:t>is pressed, you can see the following figure</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14944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8032">
                <a:tc>
                  <a:txBody>
                    <a:bodyPr/>
                    <a:lstStyle/>
                    <a:p>
                      <a:r>
                        <a:rPr lang="en-US" altLang="zh-TW" sz="1200" kern="1200" dirty="0" smtClean="0">
                          <a:solidFill>
                            <a:schemeClr val="dk1"/>
                          </a:solidFill>
                          <a:effectLst/>
                          <a:latin typeface="Minion Pro Cond" pitchFamily="18" charset="0"/>
                          <a:ea typeface="+mn-ea"/>
                          <a:cs typeface="+mn-cs"/>
                        </a:rPr>
                        <a:t>This page provides the detailed information of digital signals, such as inputs, outputs, flags and shift registers</a:t>
                      </a:r>
                      <a:endParaRPr lang="zh-TW" altLang="zh-TW" sz="1200" kern="1200" dirty="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575248">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8966" y="1468204"/>
            <a:ext cx="251842" cy="24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558" y="2648743"/>
            <a:ext cx="6088786" cy="208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08269" y="1712640"/>
            <a:ext cx="6361091" cy="646331"/>
          </a:xfrm>
          <a:prstGeom prst="rect">
            <a:avLst/>
          </a:prstGeom>
        </p:spPr>
        <p:txBody>
          <a:bodyPr wrap="square">
            <a:spAutoFit/>
          </a:bodyPr>
          <a:lstStyle/>
          <a:p>
            <a:r>
              <a:rPr lang="en-US" altLang="zh-TW" sz="1200" dirty="0">
                <a:latin typeface="Minion Pro Cond" pitchFamily="18" charset="0"/>
              </a:rPr>
              <a:t>This page lets you get a deep view of the information and status of the controller. The data read from the controller provide the information and status. The label on the left side of each data indicates the meaning of each data.</a:t>
            </a:r>
            <a:endParaRPr lang="zh-TW" altLang="en-US" sz="1200" dirty="0">
              <a:latin typeface="Minion Pro Cond" pitchFamily="18" charset="0"/>
            </a:endParaRPr>
          </a:p>
        </p:txBody>
      </p:sp>
      <p:sp>
        <p:nvSpPr>
          <p:cNvPr id="10" name="矩形 9"/>
          <p:cNvSpPr/>
          <p:nvPr/>
        </p:nvSpPr>
        <p:spPr>
          <a:xfrm>
            <a:off x="360040" y="2443753"/>
            <a:ext cx="3429000" cy="276999"/>
          </a:xfrm>
          <a:prstGeom prst="rect">
            <a:avLst/>
          </a:prstGeom>
        </p:spPr>
        <p:txBody>
          <a:bodyPr>
            <a:spAutoFit/>
          </a:bodyPr>
          <a:lstStyle/>
          <a:p>
            <a:r>
              <a:rPr lang="en-US" altLang="zh-TW" sz="1200" b="1" dirty="0">
                <a:latin typeface="Minion Pro Cond" pitchFamily="18" charset="0"/>
              </a:rPr>
              <a:t>Controller Information-System Info</a:t>
            </a:r>
            <a:endParaRPr lang="zh-TW" altLang="en-US" sz="1200" dirty="0">
              <a:latin typeface="Minion Pro Cond" pitchFamily="18" charset="0"/>
            </a:endParaRPr>
          </a:p>
        </p:txBody>
      </p:sp>
      <p:sp>
        <p:nvSpPr>
          <p:cNvPr id="11" name="矩形 10"/>
          <p:cNvSpPr/>
          <p:nvPr/>
        </p:nvSpPr>
        <p:spPr>
          <a:xfrm>
            <a:off x="332656" y="5324073"/>
            <a:ext cx="3429000" cy="276999"/>
          </a:xfrm>
          <a:prstGeom prst="rect">
            <a:avLst/>
          </a:prstGeom>
        </p:spPr>
        <p:txBody>
          <a:bodyPr>
            <a:spAutoFit/>
          </a:bodyPr>
          <a:lstStyle/>
          <a:p>
            <a:r>
              <a:rPr lang="en-US" altLang="zh-TW" sz="1200" dirty="0" smtClean="0">
                <a:latin typeface="Minion Pro Cond" pitchFamily="18" charset="0"/>
              </a:rPr>
              <a:t>Controller </a:t>
            </a:r>
            <a:r>
              <a:rPr lang="en-US" altLang="zh-TW" sz="1200" dirty="0">
                <a:latin typeface="Minion Pro Cond" pitchFamily="18" charset="0"/>
              </a:rPr>
              <a:t>Information-Digital</a:t>
            </a:r>
            <a:endParaRPr lang="zh-TW" altLang="en-US" sz="1200" dirty="0">
              <a:latin typeface="Minion Pro Cond" pitchFamily="18" charset="0"/>
            </a:endParaRPr>
          </a:p>
        </p:txBody>
      </p:sp>
      <p:pic>
        <p:nvPicPr>
          <p:cNvPr id="1638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6558" y="5621153"/>
            <a:ext cx="6088786" cy="3228975"/>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10052" y="9250574"/>
            <a:ext cx="819456"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P16</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5" name="矩形 24"/>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3081767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200" b="1" dirty="0" smtClean="0">
                <a:solidFill>
                  <a:schemeClr val="tx1"/>
                </a:solidFill>
                <a:latin typeface="Minion Pro Cond" pitchFamily="18" charset="0"/>
              </a:rPr>
              <a:t>8.</a:t>
            </a:r>
            <a:r>
              <a:rPr lang="en-US" altLang="zh-TW" sz="1200" b="1" dirty="0">
                <a:solidFill>
                  <a:schemeClr val="tx1"/>
                </a:solidFill>
                <a:latin typeface="Minion Pro Cond" pitchFamily="18" charset="0"/>
              </a:rPr>
              <a:t> </a:t>
            </a:r>
            <a:r>
              <a:rPr lang="en-US" altLang="zh-TW" sz="1200" b="1" dirty="0" smtClean="0">
                <a:solidFill>
                  <a:schemeClr val="tx1"/>
                </a:solidFill>
                <a:latin typeface="Minion Pro Cond" pitchFamily="18" charset="0"/>
              </a:rPr>
              <a:t>  </a:t>
            </a:r>
            <a:r>
              <a:rPr lang="en-US" altLang="zh-TW" sz="1200" b="1" dirty="0" err="1" smtClean="0">
                <a:solidFill>
                  <a:schemeClr val="tx1"/>
                </a:solidFill>
                <a:latin typeface="Minion Pro Cond" pitchFamily="18" charset="0"/>
              </a:rPr>
              <a:t>YottaUtility</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1715567696"/>
              </p:ext>
            </p:extLst>
          </p:nvPr>
        </p:nvGraphicFramePr>
        <p:xfrm>
          <a:off x="308269" y="1424608"/>
          <a:ext cx="6361090" cy="7319664"/>
        </p:xfrm>
        <a:graphic>
          <a:graphicData uri="http://schemas.openxmlformats.org/drawingml/2006/table">
            <a:tbl>
              <a:tblPr firstRow="1" bandRow="1">
                <a:tableStyleId>{5C22544A-7EE6-4342-B048-85BDC9FD1C3A}</a:tableStyleId>
              </a:tblPr>
              <a:tblGrid>
                <a:gridCol w="6361090"/>
              </a:tblGrid>
              <a:tr h="306938">
                <a:tc>
                  <a:txBody>
                    <a:bodyPr/>
                    <a:lstStyle/>
                    <a:p>
                      <a:pPr lvl="0"/>
                      <a:r>
                        <a:rPr lang="en-US" altLang="zh-TW" sz="1200" b="1" kern="1200" dirty="0" smtClean="0">
                          <a:solidFill>
                            <a:schemeClr val="tx1"/>
                          </a:solidFill>
                          <a:effectLst/>
                          <a:latin typeface="Minion Pro Cond" pitchFamily="18" charset="0"/>
                          <a:ea typeface="+mn-ea"/>
                          <a:cs typeface="+mn-cs"/>
                        </a:rPr>
                        <a:t>This page provides the detailed information of analog signals, such as inputs, outputs and flags</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14944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8032">
                <a:tc>
                  <a:txBody>
                    <a:bodyPr/>
                    <a:lstStyle/>
                    <a:p>
                      <a:r>
                        <a:rPr lang="en-US" altLang="zh-TW" sz="1200" b="1" kern="1200" dirty="0" smtClean="0">
                          <a:solidFill>
                            <a:schemeClr val="tx1"/>
                          </a:solidFill>
                          <a:effectLst/>
                          <a:latin typeface="Minion Pro Cond" pitchFamily="18" charset="0"/>
                          <a:ea typeface="+mn-ea"/>
                          <a:cs typeface="+mn-cs"/>
                        </a:rPr>
                        <a:t>This page provides the detailed information of function block. Please refer </a:t>
                      </a:r>
                      <a:r>
                        <a:rPr lang="en-US" altLang="zh-TW" sz="1200" b="1" kern="1200" dirty="0" err="1" smtClean="0">
                          <a:solidFill>
                            <a:schemeClr val="tx1"/>
                          </a:solidFill>
                          <a:effectLst/>
                          <a:latin typeface="Minion Pro Cond" pitchFamily="18" charset="0"/>
                          <a:ea typeface="+mn-ea"/>
                          <a:cs typeface="+mn-cs"/>
                        </a:rPr>
                        <a:t>YottaUtility</a:t>
                      </a:r>
                      <a:r>
                        <a:rPr lang="en-US" altLang="zh-TW" sz="1200" b="1" kern="1200" dirty="0" smtClean="0">
                          <a:solidFill>
                            <a:schemeClr val="tx1"/>
                          </a:solidFill>
                          <a:effectLst/>
                          <a:latin typeface="Minion Pro Cond" pitchFamily="18" charset="0"/>
                          <a:ea typeface="+mn-ea"/>
                          <a:cs typeface="+mn-cs"/>
                        </a:rPr>
                        <a:t> following table</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575248">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矩形 7"/>
          <p:cNvSpPr/>
          <p:nvPr/>
        </p:nvSpPr>
        <p:spPr>
          <a:xfrm>
            <a:off x="332656" y="1784648"/>
            <a:ext cx="3429000" cy="276999"/>
          </a:xfrm>
          <a:prstGeom prst="rect">
            <a:avLst/>
          </a:prstGeom>
        </p:spPr>
        <p:txBody>
          <a:bodyPr>
            <a:spAutoFit/>
          </a:bodyPr>
          <a:lstStyle/>
          <a:p>
            <a:r>
              <a:rPr lang="en-US" altLang="zh-TW" sz="1200" dirty="0" smtClean="0">
                <a:latin typeface="Minion Pro Cond" pitchFamily="18" charset="0"/>
              </a:rPr>
              <a:t>Controller </a:t>
            </a:r>
            <a:r>
              <a:rPr lang="en-US" altLang="zh-TW" sz="1200" dirty="0">
                <a:latin typeface="Minion Pro Cond" pitchFamily="18" charset="0"/>
              </a:rPr>
              <a:t>Information-Analog</a:t>
            </a:r>
            <a:endParaRPr lang="zh-TW" altLang="en-US" sz="1200" dirty="0">
              <a:latin typeface="Minion Pro Cond" pitchFamily="18" charset="0"/>
            </a:endParaRP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676" y="2061647"/>
            <a:ext cx="6210676" cy="274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332656" y="5180057"/>
            <a:ext cx="3429000" cy="276999"/>
          </a:xfrm>
          <a:prstGeom prst="rect">
            <a:avLst/>
          </a:prstGeom>
        </p:spPr>
        <p:txBody>
          <a:bodyPr>
            <a:spAutoFit/>
          </a:bodyPr>
          <a:lstStyle/>
          <a:p>
            <a:r>
              <a:rPr lang="en-US" altLang="zh-TW" sz="1200" dirty="0" smtClean="0">
                <a:latin typeface="Minion Pro Cond" pitchFamily="18" charset="0"/>
              </a:rPr>
              <a:t>Controller </a:t>
            </a:r>
            <a:r>
              <a:rPr lang="en-US" altLang="zh-TW" sz="1200" dirty="0">
                <a:latin typeface="Minion Pro Cond" pitchFamily="18" charset="0"/>
              </a:rPr>
              <a:t>Information-Function Block</a:t>
            </a:r>
            <a:endParaRPr lang="zh-TW" altLang="en-US" sz="1200" dirty="0">
              <a:latin typeface="Minion Pro Cond" pitchFamily="18" charset="0"/>
            </a:endParaRPr>
          </a:p>
        </p:txBody>
      </p:sp>
      <p:pic>
        <p:nvPicPr>
          <p:cNvPr id="174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664" y="5425008"/>
            <a:ext cx="619268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10052" y="9250574"/>
            <a:ext cx="819456"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P17</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5" name="矩形 24"/>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12289102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200" b="1" dirty="0" smtClean="0">
                <a:solidFill>
                  <a:schemeClr val="tx1"/>
                </a:solidFill>
                <a:latin typeface="Minion Pro Cond" pitchFamily="18" charset="0"/>
              </a:rPr>
              <a:t>8.</a:t>
            </a:r>
            <a:r>
              <a:rPr lang="en-US" altLang="zh-TW" sz="1200" b="1" dirty="0">
                <a:solidFill>
                  <a:schemeClr val="tx1"/>
                </a:solidFill>
                <a:latin typeface="Minion Pro Cond" pitchFamily="18" charset="0"/>
              </a:rPr>
              <a:t> </a:t>
            </a:r>
            <a:r>
              <a:rPr lang="en-US" altLang="zh-TW" sz="1200" b="1" dirty="0" smtClean="0">
                <a:solidFill>
                  <a:schemeClr val="tx1"/>
                </a:solidFill>
                <a:latin typeface="Minion Pro Cond" pitchFamily="18" charset="0"/>
              </a:rPr>
              <a:t>  </a:t>
            </a:r>
            <a:r>
              <a:rPr lang="en-US" altLang="zh-TW" sz="1200" b="1" dirty="0" err="1" smtClean="0">
                <a:solidFill>
                  <a:schemeClr val="tx1"/>
                </a:solidFill>
                <a:latin typeface="Minion Pro Cond" pitchFamily="18" charset="0"/>
              </a:rPr>
              <a:t>YottaUtility</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216270412"/>
              </p:ext>
            </p:extLst>
          </p:nvPr>
        </p:nvGraphicFramePr>
        <p:xfrm>
          <a:off x="308269" y="1424608"/>
          <a:ext cx="6361090" cy="2767631"/>
        </p:xfrm>
        <a:graphic>
          <a:graphicData uri="http://schemas.openxmlformats.org/drawingml/2006/table">
            <a:tbl>
              <a:tblPr firstRow="1" bandRow="1">
                <a:tableStyleId>{5C22544A-7EE6-4342-B048-85BDC9FD1C3A}</a:tableStyleId>
              </a:tblPr>
              <a:tblGrid>
                <a:gridCol w="6361090"/>
              </a:tblGrid>
              <a:tr h="242993">
                <a:tc>
                  <a:txBody>
                    <a:bodyPr/>
                    <a:lstStyle/>
                    <a:p>
                      <a:pPr lvl="0"/>
                      <a:r>
                        <a:rPr lang="en-US" altLang="zh-TW" sz="1200" b="1" kern="1200" dirty="0" smtClean="0">
                          <a:solidFill>
                            <a:schemeClr val="tx1"/>
                          </a:solidFill>
                          <a:effectLst/>
                          <a:latin typeface="Minion Pro Cond" pitchFamily="18" charset="0"/>
                          <a:ea typeface="+mn-ea"/>
                          <a:cs typeface="+mn-cs"/>
                        </a:rPr>
                        <a:t>When the button</a:t>
                      </a:r>
                      <a:r>
                        <a:rPr lang="zh-TW" altLang="en-US" sz="1200" b="1" kern="1200" dirty="0" smtClean="0">
                          <a:solidFill>
                            <a:schemeClr val="tx1"/>
                          </a:solidFill>
                          <a:effectLst/>
                          <a:latin typeface="Minion Pro Cond" pitchFamily="18" charset="0"/>
                          <a:ea typeface="+mn-ea"/>
                          <a:cs typeface="+mn-cs"/>
                        </a:rPr>
                        <a:t>              </a:t>
                      </a:r>
                      <a:r>
                        <a:rPr lang="en-US" altLang="zh-TW" sz="1200" b="1" kern="1200" dirty="0" smtClean="0">
                          <a:solidFill>
                            <a:schemeClr val="tx1"/>
                          </a:solidFill>
                          <a:effectLst/>
                          <a:latin typeface="Minion Pro Cond" pitchFamily="18" charset="0"/>
                          <a:ea typeface="+mn-ea"/>
                          <a:cs typeface="+mn-cs"/>
                        </a:rPr>
                        <a:t>is pressed, you can see the following figure</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2493311">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4784" y="1460798"/>
            <a:ext cx="274063" cy="251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32656" y="1712640"/>
            <a:ext cx="1309269" cy="276999"/>
          </a:xfrm>
          <a:prstGeom prst="rect">
            <a:avLst/>
          </a:prstGeom>
        </p:spPr>
        <p:txBody>
          <a:bodyPr wrap="none">
            <a:spAutoFit/>
          </a:bodyPr>
          <a:lstStyle/>
          <a:p>
            <a:pPr lvl="0"/>
            <a:r>
              <a:rPr lang="en-US" altLang="zh-TW" sz="1200" b="1" dirty="0">
                <a:latin typeface="Minion Pro Cond" pitchFamily="18" charset="0"/>
              </a:rPr>
              <a:t>Database Contents</a:t>
            </a:r>
            <a:endParaRPr lang="zh-TW" altLang="zh-TW" sz="1200" dirty="0">
              <a:latin typeface="Minion Pro Cond" pitchFamily="18" charset="0"/>
            </a:endParaRPr>
          </a:p>
        </p:txBody>
      </p:sp>
      <p:pic>
        <p:nvPicPr>
          <p:cNvPr id="1843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245" y="1939983"/>
            <a:ext cx="6218107" cy="207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308269" y="4389125"/>
            <a:ext cx="6361091" cy="4524315"/>
          </a:xfrm>
          <a:prstGeom prst="rect">
            <a:avLst/>
          </a:prstGeom>
        </p:spPr>
        <p:txBody>
          <a:bodyPr wrap="square">
            <a:spAutoFit/>
          </a:bodyPr>
          <a:lstStyle/>
          <a:p>
            <a:r>
              <a:rPr lang="en-US" altLang="zh-TW" sz="1200" dirty="0">
                <a:latin typeface="Minion Pro Cond" pitchFamily="18" charset="0"/>
              </a:rPr>
              <a:t>We provide users with database functions. Users can store the values of selected modules into the database. These data can be retrieved from the database for further analysis in the future.</a:t>
            </a:r>
          </a:p>
          <a:p>
            <a:endParaRPr lang="en-US" altLang="zh-TW" sz="1200" dirty="0">
              <a:latin typeface="Minion Pro Cond" pitchFamily="18" charset="0"/>
            </a:endParaRPr>
          </a:p>
          <a:p>
            <a:r>
              <a:rPr lang="en-US" altLang="zh-TW" sz="1200" dirty="0">
                <a:latin typeface="Minion Pro Cond" pitchFamily="18" charset="0"/>
              </a:rPr>
              <a:t>Note: The database is a Microsoft Access file. The file name is </a:t>
            </a:r>
            <a:r>
              <a:rPr lang="en-US" altLang="zh-TW" sz="1200" dirty="0" err="1">
                <a:solidFill>
                  <a:srgbClr val="FF0000"/>
                </a:solidFill>
                <a:latin typeface="Minion Pro Cond" pitchFamily="18" charset="0"/>
              </a:rPr>
              <a:t>app_path</a:t>
            </a:r>
            <a:r>
              <a:rPr lang="en-US" altLang="zh-TW" sz="1200" dirty="0">
                <a:solidFill>
                  <a:srgbClr val="FF0000"/>
                </a:solidFill>
                <a:latin typeface="Minion Pro Cond" pitchFamily="18" charset="0"/>
              </a:rPr>
              <a:t>\ARController.mdb</a:t>
            </a:r>
            <a:r>
              <a:rPr lang="en-US" altLang="zh-TW" sz="1200" dirty="0">
                <a:latin typeface="Minion Pro Cond" pitchFamily="18" charset="0"/>
              </a:rPr>
              <a:t>. </a:t>
            </a:r>
          </a:p>
          <a:p>
            <a:r>
              <a:rPr lang="en-US" altLang="zh-TW" sz="1200" dirty="0">
                <a:latin typeface="Minion Pro Cond" pitchFamily="18" charset="0"/>
              </a:rPr>
              <a:t>Note: The file backups automatically when its size exceeds 500 MB. The backup file name is </a:t>
            </a:r>
            <a:r>
              <a:rPr lang="en-US" altLang="zh-TW" sz="1200" dirty="0">
                <a:solidFill>
                  <a:srgbClr val="FF0000"/>
                </a:solidFill>
                <a:latin typeface="Minion Pro Cond" pitchFamily="18" charset="0"/>
              </a:rPr>
              <a:t>ARControllerYYYYMMDD.mdb</a:t>
            </a:r>
            <a:r>
              <a:rPr lang="en-US" altLang="zh-TW" sz="1200" dirty="0">
                <a:latin typeface="Minion Pro Cond" pitchFamily="18" charset="0"/>
              </a:rPr>
              <a:t>. </a:t>
            </a:r>
          </a:p>
          <a:p>
            <a:r>
              <a:rPr lang="en-US" altLang="zh-TW" sz="1200" dirty="0">
                <a:latin typeface="Minion Pro Cond" pitchFamily="18" charset="0"/>
              </a:rPr>
              <a:t>Note: The file </a:t>
            </a:r>
            <a:r>
              <a:rPr lang="en-US" altLang="zh-TW" sz="1200" dirty="0" err="1">
                <a:solidFill>
                  <a:srgbClr val="FF0000"/>
                </a:solidFill>
                <a:latin typeface="Minion Pro Cond" pitchFamily="18" charset="0"/>
              </a:rPr>
              <a:t>app_path</a:t>
            </a:r>
            <a:r>
              <a:rPr lang="en-US" altLang="zh-TW" sz="1200" dirty="0">
                <a:solidFill>
                  <a:srgbClr val="FF0000"/>
                </a:solidFill>
                <a:latin typeface="Minion Pro Cond" pitchFamily="18" charset="0"/>
              </a:rPr>
              <a:t>\ARControllerTemplate.mdb should not be modified and deleted</a:t>
            </a:r>
            <a:r>
              <a:rPr lang="en-US" altLang="zh-TW" sz="1200" dirty="0">
                <a:latin typeface="Minion Pro Cond" pitchFamily="18" charset="0"/>
              </a:rPr>
              <a:t>.</a:t>
            </a:r>
          </a:p>
          <a:p>
            <a:endParaRPr lang="en-US" altLang="zh-TW" sz="1200" dirty="0">
              <a:latin typeface="Minion Pro Cond" pitchFamily="18" charset="0"/>
            </a:endParaRPr>
          </a:p>
          <a:p>
            <a:r>
              <a:rPr lang="en-US" altLang="zh-TW" sz="1200" dirty="0">
                <a:latin typeface="Minion Pro Cond" pitchFamily="18" charset="0"/>
              </a:rPr>
              <a:t>The below instructions show you how to manipulate the database.</a:t>
            </a:r>
          </a:p>
          <a:p>
            <a:r>
              <a:rPr lang="en-US" altLang="zh-TW" sz="1200" dirty="0">
                <a:latin typeface="Minion Pro Cond" pitchFamily="18" charset="0"/>
              </a:rPr>
              <a:t>  </a:t>
            </a:r>
            <a:r>
              <a:rPr lang="zh-TW" altLang="en-US" sz="1200" dirty="0" smtClean="0">
                <a:latin typeface="Minion Pro Cond" pitchFamily="18" charset="0"/>
              </a:rPr>
              <a:t>        </a:t>
            </a:r>
            <a:r>
              <a:rPr lang="en-US" altLang="zh-TW" sz="1200" dirty="0" smtClean="0">
                <a:latin typeface="Minion Pro Cond" pitchFamily="18" charset="0"/>
              </a:rPr>
              <a:t>Stop </a:t>
            </a:r>
            <a:r>
              <a:rPr lang="en-US" altLang="zh-TW" sz="1200" dirty="0">
                <a:latin typeface="Minion Pro Cond" pitchFamily="18" charset="0"/>
              </a:rPr>
              <a:t>inserting data into the </a:t>
            </a:r>
            <a:r>
              <a:rPr lang="en-US" altLang="zh-TW" sz="1200" dirty="0" smtClean="0">
                <a:latin typeface="Minion Pro Cond" pitchFamily="18" charset="0"/>
              </a:rPr>
              <a:t>database</a:t>
            </a:r>
            <a:r>
              <a:rPr lang="en-US" altLang="zh-TW" sz="1200" dirty="0">
                <a:latin typeface="Minion Pro Cond" pitchFamily="18" charset="0"/>
              </a:rPr>
              <a:t>.</a:t>
            </a:r>
          </a:p>
          <a:p>
            <a:r>
              <a:rPr lang="en-US" altLang="zh-TW" sz="1200" dirty="0">
                <a:latin typeface="Minion Pro Cond" pitchFamily="18" charset="0"/>
              </a:rPr>
              <a:t>  </a:t>
            </a:r>
            <a:r>
              <a:rPr lang="zh-TW" altLang="en-US" sz="1200" dirty="0" smtClean="0">
                <a:latin typeface="Minion Pro Cond" pitchFamily="18" charset="0"/>
              </a:rPr>
              <a:t>        </a:t>
            </a:r>
            <a:r>
              <a:rPr lang="en-US" altLang="zh-TW" sz="1200" dirty="0" smtClean="0">
                <a:latin typeface="Minion Pro Cond" pitchFamily="18" charset="0"/>
              </a:rPr>
              <a:t>Inserting </a:t>
            </a:r>
            <a:r>
              <a:rPr lang="en-US" altLang="zh-TW" sz="1200" dirty="0">
                <a:latin typeface="Minion Pro Cond" pitchFamily="18" charset="0"/>
              </a:rPr>
              <a:t>data into the database.</a:t>
            </a:r>
          </a:p>
          <a:p>
            <a:r>
              <a:rPr lang="en-US" altLang="zh-TW" sz="1200" dirty="0">
                <a:latin typeface="Minion Pro Cond" pitchFamily="18" charset="0"/>
              </a:rPr>
              <a:t>  </a:t>
            </a:r>
            <a:r>
              <a:rPr lang="zh-TW" altLang="en-US" sz="1200" dirty="0" smtClean="0">
                <a:latin typeface="Minion Pro Cond" pitchFamily="18" charset="0"/>
              </a:rPr>
              <a:t>                           </a:t>
            </a:r>
            <a:r>
              <a:rPr lang="en-US" altLang="zh-TW" sz="1200" dirty="0" smtClean="0">
                <a:latin typeface="Minion Pro Cond" pitchFamily="18" charset="0"/>
              </a:rPr>
              <a:t>Specify </a:t>
            </a:r>
            <a:r>
              <a:rPr lang="en-US" altLang="zh-TW" sz="1200" dirty="0">
                <a:latin typeface="Minion Pro Cond" pitchFamily="18" charset="0"/>
              </a:rPr>
              <a:t>the time interval for inserting data into the database.</a:t>
            </a:r>
          </a:p>
          <a:p>
            <a:endParaRPr lang="en-US" altLang="zh-TW" sz="1200" dirty="0">
              <a:latin typeface="Minion Pro Cond" pitchFamily="18" charset="0"/>
            </a:endParaRPr>
          </a:p>
          <a:p>
            <a:r>
              <a:rPr lang="en-US" altLang="zh-TW" sz="1200" dirty="0">
                <a:latin typeface="Minion Pro Cond" pitchFamily="18" charset="0"/>
              </a:rPr>
              <a:t>How to Use the Database</a:t>
            </a:r>
          </a:p>
          <a:p>
            <a:r>
              <a:rPr lang="en-US" altLang="zh-TW" sz="1200" dirty="0">
                <a:latin typeface="Minion Pro Cond" pitchFamily="18" charset="0"/>
              </a:rPr>
              <a:t>In the previous figure, users can retrieve and delete data from the database. The combination of all drop-down boxes is the criteria for retrieving and deleting data.</a:t>
            </a:r>
          </a:p>
          <a:p>
            <a:endParaRPr lang="en-US" altLang="zh-TW" sz="1200" dirty="0">
              <a:latin typeface="Minion Pro Cond" pitchFamily="18" charset="0"/>
            </a:endParaRPr>
          </a:p>
          <a:p>
            <a:r>
              <a:rPr lang="en-US" altLang="zh-TW" sz="1200" dirty="0">
                <a:latin typeface="Minion Pro Cond" pitchFamily="18" charset="0"/>
              </a:rPr>
              <a:t>Note: The star sign (*) in drop-down boxes means all. </a:t>
            </a:r>
          </a:p>
          <a:p>
            <a:r>
              <a:rPr lang="en-US" altLang="zh-TW" sz="1200" dirty="0">
                <a:latin typeface="Minion Pro Cond" pitchFamily="18" charset="0"/>
              </a:rPr>
              <a:t>Note: If the number of retrieving data is more than 3000. You have to reset the selection criteria.</a:t>
            </a:r>
          </a:p>
          <a:p>
            <a:r>
              <a:rPr lang="en-US" altLang="zh-TW" sz="1200" dirty="0">
                <a:latin typeface="Minion Pro Cond" pitchFamily="18" charset="0"/>
              </a:rPr>
              <a:t>The below instructions show you more information about data manipulation.</a:t>
            </a:r>
          </a:p>
          <a:p>
            <a:r>
              <a:rPr lang="en-US" altLang="zh-TW" sz="1200" dirty="0">
                <a:latin typeface="Minion Pro Cond" pitchFamily="18" charset="0"/>
              </a:rPr>
              <a:t>  </a:t>
            </a:r>
            <a:r>
              <a:rPr lang="zh-TW" altLang="en-US" sz="1200" dirty="0" smtClean="0">
                <a:latin typeface="Minion Pro Cond" pitchFamily="18" charset="0"/>
              </a:rPr>
              <a:t>   </a:t>
            </a:r>
            <a:r>
              <a:rPr lang="en-US" altLang="zh-TW" sz="1200" dirty="0" smtClean="0">
                <a:latin typeface="Minion Pro Cond" pitchFamily="18" charset="0"/>
              </a:rPr>
              <a:t>Retrieve </a:t>
            </a:r>
            <a:r>
              <a:rPr lang="en-US" altLang="zh-TW" sz="1200" dirty="0">
                <a:latin typeface="Minion Pro Cond" pitchFamily="18" charset="0"/>
              </a:rPr>
              <a:t>data from the database.</a:t>
            </a:r>
          </a:p>
          <a:p>
            <a:r>
              <a:rPr lang="en-US" altLang="zh-TW" sz="1200" dirty="0">
                <a:latin typeface="Minion Pro Cond" pitchFamily="18" charset="0"/>
              </a:rPr>
              <a:t>  </a:t>
            </a:r>
            <a:r>
              <a:rPr lang="zh-TW" altLang="en-US" sz="1200" dirty="0" smtClean="0">
                <a:latin typeface="Minion Pro Cond" pitchFamily="18" charset="0"/>
              </a:rPr>
              <a:t>   </a:t>
            </a:r>
            <a:r>
              <a:rPr lang="en-US" altLang="zh-TW" sz="1200" dirty="0" smtClean="0">
                <a:latin typeface="Minion Pro Cond" pitchFamily="18" charset="0"/>
              </a:rPr>
              <a:t>Delete </a:t>
            </a:r>
            <a:r>
              <a:rPr lang="en-US" altLang="zh-TW" sz="1200" dirty="0">
                <a:latin typeface="Minion Pro Cond" pitchFamily="18" charset="0"/>
              </a:rPr>
              <a:t>data from the database.</a:t>
            </a:r>
          </a:p>
          <a:p>
            <a:r>
              <a:rPr lang="en-US" altLang="zh-TW" sz="1200" dirty="0">
                <a:latin typeface="Minion Pro Cond" pitchFamily="18" charset="0"/>
              </a:rPr>
              <a:t>  </a:t>
            </a:r>
            <a:r>
              <a:rPr lang="zh-TW" altLang="en-US" sz="1200" dirty="0" smtClean="0">
                <a:latin typeface="Minion Pro Cond" pitchFamily="18" charset="0"/>
              </a:rPr>
              <a:t>   </a:t>
            </a:r>
            <a:r>
              <a:rPr lang="en-US" altLang="zh-TW" sz="1200" dirty="0" smtClean="0">
                <a:latin typeface="Minion Pro Cond" pitchFamily="18" charset="0"/>
              </a:rPr>
              <a:t>Export </a:t>
            </a:r>
            <a:r>
              <a:rPr lang="en-US" altLang="zh-TW" sz="1200" dirty="0">
                <a:latin typeface="Minion Pro Cond" pitchFamily="18" charset="0"/>
              </a:rPr>
              <a:t>data to Excel.</a:t>
            </a:r>
          </a:p>
          <a:p>
            <a:r>
              <a:rPr lang="en-US" altLang="zh-TW" sz="1200" dirty="0">
                <a:latin typeface="Minion Pro Cond" pitchFamily="18" charset="0"/>
              </a:rPr>
              <a:t>  </a:t>
            </a:r>
            <a:r>
              <a:rPr lang="zh-TW" altLang="en-US" sz="1200" dirty="0" smtClean="0">
                <a:latin typeface="Minion Pro Cond" pitchFamily="18" charset="0"/>
              </a:rPr>
              <a:t>   </a:t>
            </a:r>
            <a:r>
              <a:rPr lang="en-US" altLang="zh-TW" sz="1200" dirty="0" smtClean="0">
                <a:latin typeface="Minion Pro Cond" pitchFamily="18" charset="0"/>
              </a:rPr>
              <a:t>Close </a:t>
            </a:r>
            <a:r>
              <a:rPr lang="en-US" altLang="zh-TW" sz="1200" dirty="0">
                <a:latin typeface="Minion Pro Cond" pitchFamily="18" charset="0"/>
              </a:rPr>
              <a:t>the form.</a:t>
            </a:r>
          </a:p>
        </p:txBody>
      </p:sp>
      <p:pic>
        <p:nvPicPr>
          <p:cNvPr id="1843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672" y="6039594"/>
            <a:ext cx="192559" cy="209550"/>
          </a:xfrm>
          <a:prstGeom prst="rect">
            <a:avLst/>
          </a:prstGeom>
          <a:noFill/>
          <a:extLst>
            <a:ext uri="{909E8E84-426E-40DD-AFC4-6F175D3DCCD1}">
              <a14:hiddenFill xmlns:a14="http://schemas.microsoft.com/office/drawing/2010/main">
                <a:solidFill>
                  <a:srgbClr val="FFFFFF"/>
                </a:solidFill>
              </a14:hiddenFill>
            </a:ext>
          </a:extLst>
        </p:spPr>
      </p:pic>
      <p:pic>
        <p:nvPicPr>
          <p:cNvPr id="1843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672" y="6255620"/>
            <a:ext cx="209548" cy="209548"/>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672" y="6465168"/>
            <a:ext cx="720080" cy="151892"/>
          </a:xfrm>
          <a:prstGeom prst="rect">
            <a:avLst/>
          </a:prstGeom>
          <a:noFill/>
          <a:extLst>
            <a:ext uri="{909E8E84-426E-40DD-AFC4-6F175D3DCCD1}">
              <a14:hiddenFill xmlns:a14="http://schemas.microsoft.com/office/drawing/2010/main">
                <a:solidFill>
                  <a:srgbClr val="FFFFFF"/>
                </a:solidFill>
              </a14:hiddenFill>
            </a:ext>
          </a:extLst>
        </p:spPr>
      </p:pic>
      <p:pic>
        <p:nvPicPr>
          <p:cNvPr id="18439"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5296" y="8049344"/>
            <a:ext cx="173384" cy="173384"/>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1517" y="8265368"/>
            <a:ext cx="157163" cy="171450"/>
          </a:xfrm>
          <a:prstGeom prst="rect">
            <a:avLst/>
          </a:prstGeom>
          <a:noFill/>
          <a:extLst>
            <a:ext uri="{909E8E84-426E-40DD-AFC4-6F175D3DCCD1}">
              <a14:hiddenFill xmlns:a14="http://schemas.microsoft.com/office/drawing/2010/main">
                <a:solidFill>
                  <a:srgbClr val="FFFFFF"/>
                </a:solidFill>
              </a14:hiddenFill>
            </a:ext>
          </a:extLst>
        </p:spPr>
      </p:pic>
      <p:pic>
        <p:nvPicPr>
          <p:cNvPr id="18441"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4948" y="8456786"/>
            <a:ext cx="173732" cy="168622"/>
          </a:xfrm>
          <a:prstGeom prst="rect">
            <a:avLst/>
          </a:prstGeom>
          <a:noFill/>
          <a:extLst>
            <a:ext uri="{909E8E84-426E-40DD-AFC4-6F175D3DCCD1}">
              <a14:hiddenFill xmlns:a14="http://schemas.microsoft.com/office/drawing/2010/main">
                <a:solidFill>
                  <a:srgbClr val="FFFFFF"/>
                </a:solidFill>
              </a14:hiddenFill>
            </a:ext>
          </a:extLst>
        </p:spPr>
      </p:pic>
      <p:pic>
        <p:nvPicPr>
          <p:cNvPr id="18442" name="Picture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6755" y="8625408"/>
            <a:ext cx="161925" cy="176212"/>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10052" y="9250574"/>
            <a:ext cx="819456"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P18</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1" name="矩形 30"/>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14361983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4.  Technical </a:t>
            </a:r>
            <a:r>
              <a:rPr lang="en-US" altLang="zh-TW" sz="1200" b="1" dirty="0">
                <a:solidFill>
                  <a:schemeClr val="tx1"/>
                </a:solidFill>
                <a:latin typeface="Minion Pro Cond" pitchFamily="18" charset="0"/>
              </a:rPr>
              <a:t>Specifications</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1685820321"/>
              </p:ext>
            </p:extLst>
          </p:nvPr>
        </p:nvGraphicFramePr>
        <p:xfrm>
          <a:off x="332656" y="1295994"/>
          <a:ext cx="6336703" cy="6360140"/>
        </p:xfrm>
        <a:graphic>
          <a:graphicData uri="http://schemas.openxmlformats.org/drawingml/2006/table">
            <a:tbl>
              <a:tblPr firstRow="1" firstCol="1" bandRow="1">
                <a:tableStyleId>{5C22544A-7EE6-4342-B048-85BDC9FD1C3A}</a:tableStyleId>
              </a:tblPr>
              <a:tblGrid>
                <a:gridCol w="1492061"/>
                <a:gridCol w="790949"/>
                <a:gridCol w="815686"/>
                <a:gridCol w="815686"/>
                <a:gridCol w="790949"/>
                <a:gridCol w="815686"/>
                <a:gridCol w="815686"/>
              </a:tblGrid>
              <a:tr h="172413">
                <a:tc rowSpan="2">
                  <a:txBody>
                    <a:bodyPr/>
                    <a:lstStyle/>
                    <a:p>
                      <a:pPr algn="ctr">
                        <a:spcAft>
                          <a:spcPts val="0"/>
                        </a:spcAft>
                      </a:pPr>
                      <a:r>
                        <a:rPr lang="en-US" sz="1100" b="1" kern="100" dirty="0">
                          <a:solidFill>
                            <a:schemeClr val="bg1"/>
                          </a:solidFill>
                          <a:effectLst/>
                        </a:rPr>
                        <a:t>Type</a:t>
                      </a:r>
                      <a:endParaRPr lang="zh-TW" sz="1100" b="1" kern="100" dirty="0">
                        <a:solidFill>
                          <a:schemeClr val="bg1"/>
                        </a:solidFill>
                        <a:effectLst/>
                        <a:latin typeface="Calibri"/>
                        <a:ea typeface="新細明體"/>
                        <a:cs typeface="Times New Roman"/>
                      </a:endParaRPr>
                    </a:p>
                  </a:txBody>
                  <a:tcPr marL="64655" marR="64655" marT="0" marB="0" anchor="ctr">
                    <a:lnR w="12700" cmpd="sng">
                      <a:noFill/>
                    </a:lnR>
                    <a:solidFill>
                      <a:srgbClr val="006699"/>
                    </a:solidFill>
                  </a:tcPr>
                </a:tc>
                <a:tc>
                  <a:txBody>
                    <a:bodyPr/>
                    <a:lstStyle/>
                    <a:p>
                      <a:pPr algn="ctr">
                        <a:spcAft>
                          <a:spcPts val="0"/>
                        </a:spcAft>
                      </a:pPr>
                      <a:r>
                        <a:rPr lang="en-US" sz="1100" b="1" kern="100" dirty="0">
                          <a:solidFill>
                            <a:schemeClr val="bg1"/>
                          </a:solidFill>
                          <a:effectLst/>
                        </a:rPr>
                        <a:t>A-1188S</a:t>
                      </a:r>
                      <a:endParaRPr lang="zh-TW" sz="1100" b="1" kern="100" dirty="0">
                        <a:solidFill>
                          <a:schemeClr val="bg1"/>
                        </a:solidFill>
                        <a:effectLst/>
                        <a:latin typeface="Calibri"/>
                        <a:ea typeface="新細明體"/>
                        <a:cs typeface="Times New Roman"/>
                      </a:endParaRPr>
                    </a:p>
                  </a:txBody>
                  <a:tcPr marL="64655" marR="64655"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dirty="0">
                          <a:solidFill>
                            <a:schemeClr val="bg1"/>
                          </a:solidFill>
                          <a:effectLst/>
                        </a:rPr>
                        <a:t>A-1188</a:t>
                      </a:r>
                      <a:endParaRPr lang="zh-TW" sz="1100" b="1" kern="100" dirty="0">
                        <a:solidFill>
                          <a:schemeClr val="bg1"/>
                        </a:solidFill>
                        <a:effectLst/>
                        <a:latin typeface="Calibri"/>
                        <a:ea typeface="新細明體"/>
                        <a:cs typeface="Times New Roman"/>
                      </a:endParaRPr>
                    </a:p>
                  </a:txBody>
                  <a:tcPr marL="64655" marR="64655"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dirty="0">
                          <a:solidFill>
                            <a:schemeClr val="bg1"/>
                          </a:solidFill>
                          <a:effectLst/>
                        </a:rPr>
                        <a:t>A-1188D</a:t>
                      </a:r>
                      <a:endParaRPr lang="zh-TW" sz="1100" b="1" kern="100" dirty="0">
                        <a:solidFill>
                          <a:schemeClr val="bg1"/>
                        </a:solidFill>
                        <a:effectLst/>
                        <a:latin typeface="Calibri"/>
                        <a:ea typeface="新細明體"/>
                        <a:cs typeface="Times New Roman"/>
                      </a:endParaRPr>
                    </a:p>
                  </a:txBody>
                  <a:tcPr marL="64655" marR="64655"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a:solidFill>
                            <a:schemeClr val="bg1"/>
                          </a:solidFill>
                          <a:effectLst/>
                        </a:rPr>
                        <a:t>A-1189S</a:t>
                      </a:r>
                      <a:endParaRPr lang="zh-TW" sz="1100" b="1" kern="100">
                        <a:solidFill>
                          <a:schemeClr val="bg1"/>
                        </a:solidFill>
                        <a:effectLst/>
                        <a:latin typeface="Calibri"/>
                        <a:ea typeface="新細明體"/>
                        <a:cs typeface="Times New Roman"/>
                      </a:endParaRPr>
                    </a:p>
                  </a:txBody>
                  <a:tcPr marL="64655" marR="64655"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dirty="0">
                          <a:solidFill>
                            <a:schemeClr val="bg1"/>
                          </a:solidFill>
                          <a:effectLst/>
                        </a:rPr>
                        <a:t>A-1189</a:t>
                      </a:r>
                      <a:endParaRPr lang="zh-TW" sz="1100" b="1" kern="100" dirty="0">
                        <a:solidFill>
                          <a:schemeClr val="bg1"/>
                        </a:solidFill>
                        <a:effectLst/>
                        <a:latin typeface="Calibri"/>
                        <a:ea typeface="新細明體"/>
                        <a:cs typeface="Times New Roman"/>
                      </a:endParaRPr>
                    </a:p>
                  </a:txBody>
                  <a:tcPr marL="64655" marR="64655"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dirty="0">
                          <a:solidFill>
                            <a:schemeClr val="bg1"/>
                          </a:solidFill>
                          <a:effectLst/>
                        </a:rPr>
                        <a:t>A-1189D</a:t>
                      </a:r>
                      <a:endParaRPr lang="zh-TW" sz="1100" b="1" kern="100" dirty="0">
                        <a:solidFill>
                          <a:schemeClr val="bg1"/>
                        </a:solidFill>
                        <a:effectLst/>
                        <a:latin typeface="Calibri"/>
                        <a:ea typeface="新細明體"/>
                        <a:cs typeface="Times New Roman"/>
                      </a:endParaRPr>
                    </a:p>
                  </a:txBody>
                  <a:tcPr marL="64655" marR="64655"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6699"/>
                    </a:solidFill>
                  </a:tcPr>
                </a:tc>
              </a:tr>
              <a:tr h="100217">
                <a:tc vMerge="1">
                  <a:txBody>
                    <a:bodyPr/>
                    <a:lstStyle/>
                    <a:p>
                      <a:endParaRPr lang="zh-TW" altLang="en-US"/>
                    </a:p>
                  </a:txBody>
                  <a:tcPr/>
                </a:tc>
                <a:tc>
                  <a:txBody>
                    <a:bodyPr/>
                    <a:lstStyle/>
                    <a:p>
                      <a:pPr algn="ctr">
                        <a:spcAft>
                          <a:spcPts val="0"/>
                        </a:spcAft>
                      </a:pPr>
                      <a:r>
                        <a:rPr lang="en-US" sz="1100" b="1" kern="100">
                          <a:solidFill>
                            <a:schemeClr val="bg1"/>
                          </a:solidFill>
                          <a:effectLst/>
                        </a:rPr>
                        <a:t>A-1188S-T</a:t>
                      </a:r>
                      <a:endParaRPr lang="zh-TW" sz="1100" b="1" kern="100">
                        <a:solidFill>
                          <a:schemeClr val="bg1"/>
                        </a:solidFill>
                        <a:effectLst/>
                        <a:latin typeface="Calibri"/>
                        <a:ea typeface="新細明體"/>
                        <a:cs typeface="Times New Roman"/>
                      </a:endParaRPr>
                    </a:p>
                  </a:txBody>
                  <a:tcPr marL="64655" marR="64655" marT="0" marB="0" anchor="ctr">
                    <a:lnL w="38100" cmpd="sng">
                      <a:noFill/>
                    </a:lnL>
                    <a:lnR w="12700" cmpd="sng">
                      <a:noFill/>
                    </a:lnR>
                    <a:lnT w="38100" cmpd="sng">
                      <a:noFill/>
                    </a:lnT>
                    <a:lnB w="127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dirty="0">
                          <a:solidFill>
                            <a:schemeClr val="bg1"/>
                          </a:solidFill>
                          <a:effectLst/>
                        </a:rPr>
                        <a:t>A-1188-T</a:t>
                      </a:r>
                      <a:endParaRPr lang="zh-TW" sz="1100" b="1" kern="100" dirty="0">
                        <a:solidFill>
                          <a:schemeClr val="bg1"/>
                        </a:solidFill>
                        <a:effectLst/>
                        <a:latin typeface="Calibri"/>
                        <a:ea typeface="新細明體"/>
                        <a:cs typeface="Times New Roman"/>
                      </a:endParaRPr>
                    </a:p>
                  </a:txBody>
                  <a:tcPr marL="64655" marR="64655"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a:solidFill>
                            <a:schemeClr val="bg1"/>
                          </a:solidFill>
                          <a:effectLst/>
                        </a:rPr>
                        <a:t>A-1188D-T</a:t>
                      </a:r>
                      <a:endParaRPr lang="zh-TW" sz="1100" b="1" kern="100">
                        <a:solidFill>
                          <a:schemeClr val="bg1"/>
                        </a:solidFill>
                        <a:effectLst/>
                        <a:latin typeface="Calibri"/>
                        <a:ea typeface="新細明體"/>
                        <a:cs typeface="Times New Roman"/>
                      </a:endParaRPr>
                    </a:p>
                  </a:txBody>
                  <a:tcPr marL="64655" marR="64655"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dirty="0">
                          <a:solidFill>
                            <a:schemeClr val="bg1"/>
                          </a:solidFill>
                          <a:effectLst/>
                        </a:rPr>
                        <a:t>A-1189S-T</a:t>
                      </a:r>
                      <a:endParaRPr lang="zh-TW" sz="1100" b="1" kern="100" dirty="0">
                        <a:solidFill>
                          <a:schemeClr val="bg1"/>
                        </a:solidFill>
                        <a:effectLst/>
                        <a:latin typeface="Calibri"/>
                        <a:ea typeface="新細明體"/>
                        <a:cs typeface="Times New Roman"/>
                      </a:endParaRPr>
                    </a:p>
                  </a:txBody>
                  <a:tcPr marL="64655" marR="64655"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dirty="0">
                          <a:solidFill>
                            <a:schemeClr val="bg1"/>
                          </a:solidFill>
                          <a:effectLst/>
                        </a:rPr>
                        <a:t>A-1189-T</a:t>
                      </a:r>
                      <a:endParaRPr lang="zh-TW" sz="1100" b="1" kern="100" dirty="0">
                        <a:solidFill>
                          <a:schemeClr val="bg1"/>
                        </a:solidFill>
                        <a:effectLst/>
                        <a:latin typeface="Calibri"/>
                        <a:ea typeface="新細明體"/>
                        <a:cs typeface="Times New Roman"/>
                      </a:endParaRPr>
                    </a:p>
                  </a:txBody>
                  <a:tcPr marL="64655" marR="64655"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6699"/>
                    </a:solidFill>
                  </a:tcPr>
                </a:tc>
                <a:tc>
                  <a:txBody>
                    <a:bodyPr/>
                    <a:lstStyle/>
                    <a:p>
                      <a:pPr algn="ctr">
                        <a:spcAft>
                          <a:spcPts val="0"/>
                        </a:spcAft>
                      </a:pPr>
                      <a:r>
                        <a:rPr lang="en-US" sz="1100" b="1" kern="100" dirty="0">
                          <a:solidFill>
                            <a:schemeClr val="bg1"/>
                          </a:solidFill>
                          <a:effectLst/>
                        </a:rPr>
                        <a:t>A-1189D-T</a:t>
                      </a:r>
                      <a:endParaRPr lang="zh-TW" sz="1100" b="1" kern="100" dirty="0">
                        <a:solidFill>
                          <a:schemeClr val="bg1"/>
                        </a:solidFill>
                        <a:effectLst/>
                        <a:latin typeface="Calibri"/>
                        <a:ea typeface="新細明體"/>
                        <a:cs typeface="Times New Roman"/>
                      </a:endParaRPr>
                    </a:p>
                  </a:txBody>
                  <a:tcPr marL="64655" marR="64655"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6699"/>
                    </a:solidFill>
                  </a:tcPr>
                </a:tc>
              </a:tr>
              <a:tr h="172413">
                <a:tc>
                  <a:txBody>
                    <a:bodyPr/>
                    <a:lstStyle/>
                    <a:p>
                      <a:pPr algn="ctr">
                        <a:spcAft>
                          <a:spcPts val="0"/>
                        </a:spcAft>
                      </a:pPr>
                      <a:r>
                        <a:rPr lang="en-US" sz="1100" b="1" kern="100" dirty="0">
                          <a:solidFill>
                            <a:schemeClr val="tx1"/>
                          </a:solidFill>
                          <a:effectLst/>
                          <a:latin typeface="Minion Pro Cond" pitchFamily="18" charset="0"/>
                        </a:rPr>
                        <a:t>Digital Inputs</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gridSpan="3">
                  <a:txBody>
                    <a:bodyPr/>
                    <a:lstStyle/>
                    <a:p>
                      <a:pPr algn="ctr">
                        <a:spcAft>
                          <a:spcPts val="0"/>
                        </a:spcAft>
                      </a:pPr>
                      <a:r>
                        <a:rPr lang="en-US" sz="1100" b="1" kern="100">
                          <a:solidFill>
                            <a:schemeClr val="tx1"/>
                          </a:solidFill>
                          <a:effectLst/>
                          <a:latin typeface="Minion Pro Cond" pitchFamily="18" charset="0"/>
                        </a:rPr>
                        <a:t>8</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gridSpan="3">
                  <a:txBody>
                    <a:bodyPr/>
                    <a:lstStyle/>
                    <a:p>
                      <a:pPr algn="ctr">
                        <a:spcAft>
                          <a:spcPts val="0"/>
                        </a:spcAft>
                      </a:pPr>
                      <a:r>
                        <a:rPr lang="en-US" sz="1100" b="1" kern="100">
                          <a:solidFill>
                            <a:schemeClr val="tx1"/>
                          </a:solidFill>
                          <a:effectLst/>
                          <a:latin typeface="Minion Pro Cond" pitchFamily="18" charset="0"/>
                        </a:rPr>
                        <a:t>8</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mpd="sng">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r>
              <a:tr h="330458">
                <a:tc>
                  <a:txBody>
                    <a:bodyPr/>
                    <a:lstStyle/>
                    <a:p>
                      <a:pPr algn="ctr">
                        <a:spcAft>
                          <a:spcPts val="0"/>
                        </a:spcAft>
                      </a:pPr>
                      <a:r>
                        <a:rPr lang="en-US" sz="1100" b="1" kern="100" dirty="0">
                          <a:solidFill>
                            <a:schemeClr val="tx1"/>
                          </a:solidFill>
                          <a:effectLst/>
                          <a:latin typeface="Minion Pro Cond" pitchFamily="18" charset="0"/>
                        </a:rPr>
                        <a:t>Analog Inputs</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spcAft>
                          <a:spcPts val="0"/>
                        </a:spcAft>
                      </a:pPr>
                      <a:r>
                        <a:rPr lang="en-US" sz="1100" b="1" kern="100" dirty="0">
                          <a:solidFill>
                            <a:schemeClr val="tx1"/>
                          </a:solidFill>
                          <a:effectLst/>
                          <a:latin typeface="Minion Pro Cond" pitchFamily="18" charset="0"/>
                        </a:rPr>
                        <a:t>--</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gridSpan="3">
                  <a:txBody>
                    <a:bodyPr/>
                    <a:lstStyle/>
                    <a:p>
                      <a:pPr algn="ctr">
                        <a:spcAft>
                          <a:spcPts val="0"/>
                        </a:spcAft>
                      </a:pPr>
                      <a:r>
                        <a:rPr lang="en-US" sz="1100" b="1" kern="100">
                          <a:solidFill>
                            <a:schemeClr val="tx1"/>
                          </a:solidFill>
                          <a:effectLst/>
                          <a:latin typeface="Minion Pro Cond" pitchFamily="18" charset="0"/>
                        </a:rPr>
                        <a:t>4</a:t>
                      </a:r>
                      <a:endParaRPr lang="zh-TW" sz="1100" b="1" kern="100">
                        <a:solidFill>
                          <a:schemeClr val="tx1"/>
                        </a:solidFill>
                        <a:effectLst/>
                        <a:latin typeface="Minion Pro Cond" pitchFamily="18" charset="0"/>
                      </a:endParaRPr>
                    </a:p>
                    <a:p>
                      <a:pPr algn="ctr">
                        <a:spcAft>
                          <a:spcPts val="0"/>
                        </a:spcAft>
                      </a:pPr>
                      <a:r>
                        <a:rPr lang="en-US" sz="1000" b="1" kern="100">
                          <a:solidFill>
                            <a:schemeClr val="tx1"/>
                          </a:solidFill>
                          <a:effectLst/>
                          <a:latin typeface="Minion Pro Cond" pitchFamily="18" charset="0"/>
                        </a:rPr>
                        <a:t>(able to use in digital specification) </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r>
              <a:tr h="172413">
                <a:tc>
                  <a:txBody>
                    <a:bodyPr/>
                    <a:lstStyle/>
                    <a:p>
                      <a:pPr algn="ctr">
                        <a:spcAft>
                          <a:spcPts val="0"/>
                        </a:spcAft>
                      </a:pPr>
                      <a:r>
                        <a:rPr lang="en-US" sz="1100" b="1" kern="100">
                          <a:solidFill>
                            <a:schemeClr val="tx1"/>
                          </a:solidFill>
                          <a:effectLst/>
                          <a:latin typeface="Minion Pro Cond" pitchFamily="18" charset="0"/>
                        </a:rPr>
                        <a:t>Digital Outputs</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spcAft>
                          <a:spcPts val="0"/>
                        </a:spcAft>
                      </a:pPr>
                      <a:r>
                        <a:rPr lang="en-US" sz="1100" b="1" kern="100" dirty="0">
                          <a:solidFill>
                            <a:schemeClr val="tx1"/>
                          </a:solidFill>
                          <a:effectLst/>
                          <a:latin typeface="Minion Pro Cond" pitchFamily="18" charset="0"/>
                        </a:rPr>
                        <a:t>4</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gridSpan="3">
                  <a:txBody>
                    <a:bodyPr/>
                    <a:lstStyle/>
                    <a:p>
                      <a:pPr algn="ctr">
                        <a:spcAft>
                          <a:spcPts val="0"/>
                        </a:spcAft>
                      </a:pPr>
                      <a:r>
                        <a:rPr lang="en-US" sz="1100" b="1" kern="100">
                          <a:solidFill>
                            <a:schemeClr val="tx1"/>
                          </a:solidFill>
                          <a:effectLst/>
                          <a:latin typeface="Minion Pro Cond" pitchFamily="18" charset="0"/>
                        </a:rPr>
                        <a:t>4</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r>
              <a:tr h="344826">
                <a:tc rowSpan="2">
                  <a:txBody>
                    <a:bodyPr/>
                    <a:lstStyle/>
                    <a:p>
                      <a:pPr algn="ctr">
                        <a:spcAft>
                          <a:spcPts val="0"/>
                        </a:spcAft>
                      </a:pPr>
                      <a:r>
                        <a:rPr lang="en-US" sz="1100" b="1" kern="100">
                          <a:solidFill>
                            <a:schemeClr val="tx1"/>
                          </a:solidFill>
                          <a:effectLst/>
                          <a:latin typeface="Minion Pro Cond" pitchFamily="18" charset="0"/>
                        </a:rPr>
                        <a:t>Input </a:t>
                      </a:r>
                      <a:endParaRPr lang="zh-TW" sz="1100" b="1" kern="100">
                        <a:solidFill>
                          <a:schemeClr val="tx1"/>
                        </a:solidFill>
                        <a:effectLst/>
                        <a:latin typeface="Minion Pro Cond" pitchFamily="18" charset="0"/>
                      </a:endParaRPr>
                    </a:p>
                    <a:p>
                      <a:pPr algn="ctr">
                        <a:spcAft>
                          <a:spcPts val="0"/>
                        </a:spcAft>
                      </a:pPr>
                      <a:r>
                        <a:rPr lang="en-US" sz="1100" b="1" kern="100">
                          <a:solidFill>
                            <a:schemeClr val="tx1"/>
                          </a:solidFill>
                          <a:effectLst/>
                          <a:latin typeface="Minion Pro Cond" pitchFamily="18" charset="0"/>
                        </a:rPr>
                        <a:t>voltage range</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gridSpan="3">
                  <a:txBody>
                    <a:bodyPr/>
                    <a:lstStyle/>
                    <a:p>
                      <a:pPr algn="ctr">
                        <a:spcAft>
                          <a:spcPts val="0"/>
                        </a:spcAft>
                      </a:pPr>
                      <a:r>
                        <a:rPr lang="en-US" sz="1100" b="1" kern="100" dirty="0">
                          <a:solidFill>
                            <a:schemeClr val="tx1"/>
                          </a:solidFill>
                          <a:effectLst/>
                          <a:latin typeface="Minion Pro Cond" pitchFamily="18" charset="0"/>
                        </a:rPr>
                        <a:t>Digital ON: 4~30VDC OFF:2VDC(max)</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hMerge="1">
                  <a:txBody>
                    <a:bodyPr/>
                    <a:lstStyle/>
                    <a:p>
                      <a:endParaRPr lang="zh-TW" altLang="en-US"/>
                    </a:p>
                  </a:txBody>
                  <a:tcPr/>
                </a:tc>
                <a:tc rowSpan="2" hMerge="1">
                  <a:txBody>
                    <a:bodyPr/>
                    <a:lstStyle/>
                    <a:p>
                      <a:endParaRPr lang="zh-TW" altLang="en-US"/>
                    </a:p>
                  </a:txBody>
                  <a:tcPr/>
                </a:tc>
                <a:tc gridSpan="3">
                  <a:txBody>
                    <a:bodyPr/>
                    <a:lstStyle/>
                    <a:p>
                      <a:pPr algn="ctr">
                        <a:spcAft>
                          <a:spcPts val="0"/>
                        </a:spcAft>
                      </a:pPr>
                      <a:r>
                        <a:rPr lang="en-US" sz="1100" b="1" kern="100" dirty="0">
                          <a:solidFill>
                            <a:schemeClr val="tx1"/>
                          </a:solidFill>
                          <a:effectLst/>
                          <a:latin typeface="Minion Pro Cond" pitchFamily="18" charset="0"/>
                        </a:rPr>
                        <a:t>Digital ON: 4~30VDC OFF:2VDC(max)</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r>
              <a:tr h="172413">
                <a:tc vMerge="1">
                  <a:txBody>
                    <a:bodyPr/>
                    <a:lstStyle/>
                    <a:p>
                      <a:endParaRPr lang="zh-TW" altLang="en-US"/>
                    </a:p>
                  </a:txBody>
                  <a:tcPr/>
                </a:tc>
                <a:tc gridSpan="3"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gridSpan="3">
                  <a:txBody>
                    <a:bodyPr/>
                    <a:lstStyle/>
                    <a:p>
                      <a:pPr algn="ctr">
                        <a:spcAft>
                          <a:spcPts val="0"/>
                        </a:spcAft>
                      </a:pPr>
                      <a:r>
                        <a:rPr lang="en-US" sz="1100" b="1" kern="100" dirty="0">
                          <a:solidFill>
                            <a:schemeClr val="tx1"/>
                          </a:solidFill>
                          <a:effectLst/>
                          <a:latin typeface="Minion Pro Cond" pitchFamily="18" charset="0"/>
                        </a:rPr>
                        <a:t>Analog: 0~10VDC</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r>
              <a:tr h="344826">
                <a:tc>
                  <a:txBody>
                    <a:bodyPr/>
                    <a:lstStyle/>
                    <a:p>
                      <a:pPr algn="ctr">
                        <a:spcAft>
                          <a:spcPts val="0"/>
                        </a:spcAft>
                      </a:pPr>
                      <a:r>
                        <a:rPr lang="en-US" sz="1100" b="1" kern="100">
                          <a:solidFill>
                            <a:schemeClr val="tx1"/>
                          </a:solidFill>
                          <a:effectLst/>
                          <a:latin typeface="Minion Pro Cond" pitchFamily="18" charset="0"/>
                        </a:rPr>
                        <a:t>Continuous Current</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dirty="0">
                          <a:solidFill>
                            <a:schemeClr val="tx1"/>
                          </a:solidFill>
                          <a:effectLst/>
                          <a:latin typeface="Minion Pro Cond" pitchFamily="18" charset="0"/>
                        </a:rPr>
                        <a:t>Relay: 5 A for resistive load, 2 A for inductive load</a:t>
                      </a:r>
                      <a:endParaRPr lang="zh-TW" sz="1100" b="1" kern="100" dirty="0">
                        <a:solidFill>
                          <a:schemeClr val="tx1"/>
                        </a:solidFill>
                        <a:effectLst/>
                        <a:latin typeface="Minion Pro Cond" pitchFamily="18" charset="0"/>
                      </a:endParaRPr>
                    </a:p>
                    <a:p>
                      <a:pPr algn="ctr">
                        <a:spcAft>
                          <a:spcPts val="0"/>
                        </a:spcAft>
                      </a:pPr>
                      <a:r>
                        <a:rPr lang="en-US" sz="1100" b="1" kern="100" dirty="0">
                          <a:solidFill>
                            <a:schemeClr val="tx1"/>
                          </a:solidFill>
                          <a:effectLst/>
                          <a:latin typeface="Minion Pro Cond" pitchFamily="18" charset="0"/>
                        </a:rPr>
                        <a:t>Transistor: NPN open collector, max. 100mA at 30 VDC</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172413">
                <a:tc>
                  <a:txBody>
                    <a:bodyPr/>
                    <a:lstStyle/>
                    <a:p>
                      <a:pPr algn="ctr">
                        <a:spcAft>
                          <a:spcPts val="0"/>
                        </a:spcAft>
                      </a:pPr>
                      <a:r>
                        <a:rPr lang="en-US" sz="1100" b="1" kern="100">
                          <a:solidFill>
                            <a:schemeClr val="tx1"/>
                          </a:solidFill>
                          <a:effectLst/>
                          <a:latin typeface="Minion Pro Cond" pitchFamily="18" charset="0"/>
                        </a:rPr>
                        <a:t>Incoming Power</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dirty="0">
                          <a:solidFill>
                            <a:schemeClr val="tx1"/>
                          </a:solidFill>
                          <a:effectLst/>
                          <a:latin typeface="Minion Pro Cond" pitchFamily="18" charset="0"/>
                        </a:rPr>
                        <a:t>10~30 VDC</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517239">
                <a:tc>
                  <a:txBody>
                    <a:bodyPr/>
                    <a:lstStyle/>
                    <a:p>
                      <a:pPr algn="ctr">
                        <a:spcAft>
                          <a:spcPts val="0"/>
                        </a:spcAft>
                      </a:pPr>
                      <a:r>
                        <a:rPr lang="en-US" sz="1100" b="1" kern="100">
                          <a:solidFill>
                            <a:schemeClr val="tx1"/>
                          </a:solidFill>
                          <a:effectLst/>
                          <a:latin typeface="Minion Pro Cond" pitchFamily="18" charset="0"/>
                        </a:rPr>
                        <a:t>Integrated time</a:t>
                      </a:r>
                      <a:endParaRPr lang="zh-TW" sz="1100" b="1" kern="100">
                        <a:solidFill>
                          <a:schemeClr val="tx1"/>
                        </a:solidFill>
                        <a:effectLst/>
                        <a:latin typeface="Minion Pro Cond" pitchFamily="18" charset="0"/>
                      </a:endParaRPr>
                    </a:p>
                    <a:p>
                      <a:pPr algn="ctr">
                        <a:spcAft>
                          <a:spcPts val="0"/>
                        </a:spcAft>
                      </a:pPr>
                      <a:r>
                        <a:rPr lang="en-US" sz="1100" b="1" kern="100">
                          <a:solidFill>
                            <a:schemeClr val="tx1"/>
                          </a:solidFill>
                          <a:effectLst/>
                          <a:latin typeface="Minion Pro Cond" pitchFamily="18" charset="0"/>
                        </a:rPr>
                        <a:t>switches/reserve power</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dirty="0">
                          <a:solidFill>
                            <a:schemeClr val="tx1"/>
                          </a:solidFill>
                          <a:effectLst/>
                          <a:latin typeface="Minion Pro Cond" pitchFamily="18" charset="0"/>
                        </a:rPr>
                        <a:t>Yes / &gt; 2 years</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44826">
                <a:tc>
                  <a:txBody>
                    <a:bodyPr/>
                    <a:lstStyle/>
                    <a:p>
                      <a:pPr algn="ctr">
                        <a:spcAft>
                          <a:spcPts val="0"/>
                        </a:spcAft>
                      </a:pPr>
                      <a:r>
                        <a:rPr lang="en-US" sz="1100" b="1" kern="100">
                          <a:solidFill>
                            <a:schemeClr val="tx1"/>
                          </a:solidFill>
                          <a:effectLst/>
                          <a:latin typeface="Minion Pro Cond" pitchFamily="18" charset="0"/>
                        </a:rPr>
                        <a:t>Operation temperature</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dirty="0">
                          <a:solidFill>
                            <a:schemeClr val="tx1"/>
                          </a:solidFill>
                          <a:effectLst/>
                          <a:latin typeface="Minion Pro Cond" pitchFamily="18" charset="0"/>
                        </a:rPr>
                        <a:t>-20°C to +75 °C</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172413">
                <a:tc>
                  <a:txBody>
                    <a:bodyPr/>
                    <a:lstStyle/>
                    <a:p>
                      <a:pPr algn="ctr">
                        <a:spcAft>
                          <a:spcPts val="0"/>
                        </a:spcAft>
                      </a:pPr>
                      <a:r>
                        <a:rPr lang="en-US" sz="1100" b="1" kern="100">
                          <a:solidFill>
                            <a:schemeClr val="tx1"/>
                          </a:solidFill>
                          <a:effectLst/>
                          <a:latin typeface="Minion Pro Cond" pitchFamily="18" charset="0"/>
                        </a:rPr>
                        <a:t>Storage temperature</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dirty="0">
                          <a:solidFill>
                            <a:schemeClr val="tx1"/>
                          </a:solidFill>
                          <a:effectLst/>
                          <a:latin typeface="Minion Pro Cond" pitchFamily="18" charset="0"/>
                        </a:rPr>
                        <a:t>-25 °C to +80 °C</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172413">
                <a:tc>
                  <a:txBody>
                    <a:bodyPr/>
                    <a:lstStyle/>
                    <a:p>
                      <a:pPr algn="ctr">
                        <a:spcAft>
                          <a:spcPts val="0"/>
                        </a:spcAft>
                      </a:pPr>
                      <a:r>
                        <a:rPr lang="en-US" sz="1100" b="1" kern="100">
                          <a:solidFill>
                            <a:schemeClr val="tx1"/>
                          </a:solidFill>
                          <a:effectLst/>
                          <a:latin typeface="Minion Pro Cond" pitchFamily="18" charset="0"/>
                        </a:rPr>
                        <a:t>Linking of functions</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dirty="0">
                          <a:solidFill>
                            <a:schemeClr val="tx1"/>
                          </a:solidFill>
                          <a:effectLst/>
                          <a:latin typeface="Minion Pro Cond" pitchFamily="18" charset="0"/>
                        </a:rPr>
                        <a:t>1024(Max)</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172413">
                <a:tc>
                  <a:txBody>
                    <a:bodyPr/>
                    <a:lstStyle/>
                    <a:p>
                      <a:pPr algn="ctr">
                        <a:spcAft>
                          <a:spcPts val="0"/>
                        </a:spcAft>
                      </a:pPr>
                      <a:r>
                        <a:rPr lang="en-US" sz="1100" b="1" kern="100">
                          <a:solidFill>
                            <a:schemeClr val="tx1"/>
                          </a:solidFill>
                          <a:effectLst/>
                          <a:latin typeface="Minion Pro Cond" pitchFamily="18" charset="0"/>
                        </a:rPr>
                        <a:t>Real time clock</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a:solidFill>
                            <a:schemeClr val="tx1"/>
                          </a:solidFill>
                          <a:effectLst/>
                          <a:latin typeface="Minion Pro Cond" pitchFamily="18" charset="0"/>
                        </a:rPr>
                        <a:t>Yes</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172413">
                <a:tc>
                  <a:txBody>
                    <a:bodyPr/>
                    <a:lstStyle/>
                    <a:p>
                      <a:pPr algn="ctr">
                        <a:spcAft>
                          <a:spcPts val="0"/>
                        </a:spcAft>
                      </a:pPr>
                      <a:r>
                        <a:rPr lang="en-US" sz="1100" b="1" kern="100">
                          <a:solidFill>
                            <a:schemeClr val="tx1"/>
                          </a:solidFill>
                          <a:effectLst/>
                          <a:latin typeface="Minion Pro Cond" pitchFamily="18" charset="0"/>
                        </a:rPr>
                        <a:t>Protocols</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altLang="zh-TW" sz="1100" b="1" kern="100" dirty="0" smtClean="0">
                          <a:solidFill>
                            <a:schemeClr val="tx1"/>
                          </a:solidFill>
                          <a:effectLst/>
                          <a:latin typeface="Minion Pro Cond" pitchFamily="18" charset="0"/>
                          <a:ea typeface="+mn-ea"/>
                          <a:cs typeface="+mn-cs"/>
                        </a:rPr>
                        <a:t>Modbus</a:t>
                      </a:r>
                      <a:r>
                        <a:rPr lang="en-US" altLang="zh-TW" sz="1100" b="1" kern="100" baseline="0" dirty="0" smtClean="0">
                          <a:solidFill>
                            <a:schemeClr val="tx1"/>
                          </a:solidFill>
                          <a:effectLst/>
                          <a:latin typeface="Minion Pro Cond" pitchFamily="18" charset="0"/>
                          <a:ea typeface="+mn-ea"/>
                          <a:cs typeface="+mn-cs"/>
                        </a:rPr>
                        <a:t> RTU/Modbus ASCII</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44826">
                <a:tc>
                  <a:txBody>
                    <a:bodyPr/>
                    <a:lstStyle/>
                    <a:p>
                      <a:pPr algn="ctr">
                        <a:spcAft>
                          <a:spcPts val="0"/>
                        </a:spcAft>
                      </a:pPr>
                      <a:r>
                        <a:rPr lang="en-US" sz="1100" b="1" kern="100">
                          <a:solidFill>
                            <a:schemeClr val="tx1"/>
                          </a:solidFill>
                          <a:effectLst/>
                          <a:latin typeface="Minion Pro Cond" pitchFamily="18" charset="0"/>
                        </a:rPr>
                        <a:t>Incorporate operator interface</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dirty="0">
                          <a:solidFill>
                            <a:schemeClr val="tx1"/>
                          </a:solidFill>
                          <a:effectLst/>
                          <a:latin typeface="Minion Pro Cond" pitchFamily="18" charset="0"/>
                        </a:rPr>
                        <a:t>Yes- with Modbus interface</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44826">
                <a:tc>
                  <a:txBody>
                    <a:bodyPr/>
                    <a:lstStyle/>
                    <a:p>
                      <a:pPr algn="ctr">
                        <a:spcAft>
                          <a:spcPts val="0"/>
                        </a:spcAft>
                      </a:pPr>
                      <a:r>
                        <a:rPr lang="en-US" sz="1100" b="1" kern="100">
                          <a:solidFill>
                            <a:schemeClr val="tx1"/>
                          </a:solidFill>
                          <a:effectLst/>
                          <a:latin typeface="Minion Pro Cond" pitchFamily="18" charset="0"/>
                        </a:rPr>
                        <a:t>Expansion maximum I/O</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a:solidFill>
                            <a:schemeClr val="tx1"/>
                          </a:solidFill>
                          <a:effectLst/>
                          <a:latin typeface="Minion Pro Cond" pitchFamily="18" charset="0"/>
                        </a:rPr>
                        <a:t>More than 10000</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44826">
                <a:tc>
                  <a:txBody>
                    <a:bodyPr/>
                    <a:lstStyle/>
                    <a:p>
                      <a:pPr algn="ctr">
                        <a:spcAft>
                          <a:spcPts val="0"/>
                        </a:spcAft>
                      </a:pPr>
                      <a:r>
                        <a:rPr lang="en-US" sz="1100" b="1" kern="100">
                          <a:solidFill>
                            <a:schemeClr val="tx1"/>
                          </a:solidFill>
                          <a:effectLst/>
                          <a:latin typeface="Minion Pro Cond" pitchFamily="18" charset="0"/>
                        </a:rPr>
                        <a:t>Input Operating</a:t>
                      </a:r>
                      <a:endParaRPr lang="zh-TW" sz="1100" b="1" kern="100">
                        <a:solidFill>
                          <a:schemeClr val="tx1"/>
                        </a:solidFill>
                        <a:effectLst/>
                        <a:latin typeface="Minion Pro Cond" pitchFamily="18" charset="0"/>
                      </a:endParaRPr>
                    </a:p>
                    <a:p>
                      <a:pPr algn="ctr">
                        <a:spcAft>
                          <a:spcPts val="0"/>
                        </a:spcAft>
                      </a:pPr>
                      <a:r>
                        <a:rPr lang="en-US" sz="1100" b="1" kern="100">
                          <a:solidFill>
                            <a:schemeClr val="tx1"/>
                          </a:solidFill>
                          <a:effectLst/>
                          <a:latin typeface="Minion Pro Cond" pitchFamily="18" charset="0"/>
                        </a:rPr>
                        <a:t>frequency</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dirty="0">
                          <a:solidFill>
                            <a:schemeClr val="tx1"/>
                          </a:solidFill>
                          <a:effectLst/>
                          <a:latin typeface="Minion Pro Cond" pitchFamily="18" charset="0"/>
                        </a:rPr>
                        <a:t>15000HZ(DI0~DI3)</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44826">
                <a:tc>
                  <a:txBody>
                    <a:bodyPr/>
                    <a:lstStyle/>
                    <a:p>
                      <a:pPr algn="ctr">
                        <a:spcAft>
                          <a:spcPts val="0"/>
                        </a:spcAft>
                      </a:pPr>
                      <a:r>
                        <a:rPr lang="en-US" sz="1100" b="1" kern="100">
                          <a:solidFill>
                            <a:schemeClr val="tx1"/>
                          </a:solidFill>
                          <a:effectLst/>
                          <a:latin typeface="Minion Pro Cond" pitchFamily="18" charset="0"/>
                        </a:rPr>
                        <a:t>Message text/ display</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ctr">
                        <a:spcAft>
                          <a:spcPts val="0"/>
                        </a:spcAft>
                      </a:pPr>
                      <a:r>
                        <a:rPr lang="en-US" sz="1100" b="1" kern="100" dirty="0">
                          <a:solidFill>
                            <a:schemeClr val="tx1"/>
                          </a:solidFill>
                          <a:effectLst/>
                          <a:latin typeface="Minion Pro Cond" pitchFamily="18" charset="0"/>
                        </a:rPr>
                        <a:t>4 lines of 12 characters</a:t>
                      </a:r>
                      <a:endParaRPr lang="zh-TW" sz="1100" b="1" kern="100" dirty="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44826">
                <a:tc>
                  <a:txBody>
                    <a:bodyPr/>
                    <a:lstStyle/>
                    <a:p>
                      <a:pPr algn="ctr">
                        <a:spcAft>
                          <a:spcPts val="0"/>
                        </a:spcAft>
                      </a:pPr>
                      <a:r>
                        <a:rPr lang="en-US" sz="1100" b="1" kern="100">
                          <a:solidFill>
                            <a:schemeClr val="tx1"/>
                          </a:solidFill>
                          <a:effectLst/>
                          <a:latin typeface="Minion Pro Cond" pitchFamily="18" charset="0"/>
                        </a:rPr>
                        <a:t>Communication Port</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100" b="1" kern="100">
                          <a:solidFill>
                            <a:schemeClr val="tx1"/>
                          </a:solidFill>
                          <a:effectLst/>
                          <a:latin typeface="Minion Pro Cond" pitchFamily="18" charset="0"/>
                        </a:rPr>
                        <a:t>RS232*1</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100" b="1" kern="100">
                          <a:solidFill>
                            <a:schemeClr val="tx1"/>
                          </a:solidFill>
                          <a:effectLst/>
                          <a:latin typeface="Minion Pro Cond" pitchFamily="18" charset="0"/>
                        </a:rPr>
                        <a:t>RS485*2</a:t>
                      </a:r>
                      <a:endParaRPr lang="zh-TW" sz="1100" b="1" kern="100">
                        <a:solidFill>
                          <a:schemeClr val="tx1"/>
                        </a:solidFill>
                        <a:effectLst/>
                        <a:latin typeface="Minion Pro Cond" pitchFamily="18" charset="0"/>
                      </a:endParaRPr>
                    </a:p>
                    <a:p>
                      <a:pPr algn="ctr">
                        <a:spcAft>
                          <a:spcPts val="0"/>
                        </a:spcAft>
                      </a:pPr>
                      <a:r>
                        <a:rPr lang="en-US" sz="1100" b="1" kern="100">
                          <a:solidFill>
                            <a:schemeClr val="tx1"/>
                          </a:solidFill>
                          <a:effectLst/>
                          <a:latin typeface="Minion Pro Cond" pitchFamily="18" charset="0"/>
                        </a:rPr>
                        <a:t>+RS232*1</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100" b="1" kern="100">
                          <a:solidFill>
                            <a:schemeClr val="tx1"/>
                          </a:solidFill>
                          <a:effectLst/>
                          <a:latin typeface="Minion Pro Cond" pitchFamily="18" charset="0"/>
                        </a:rPr>
                        <a:t>RS485*2</a:t>
                      </a:r>
                      <a:endParaRPr lang="zh-TW" sz="1100" b="1" kern="100">
                        <a:solidFill>
                          <a:schemeClr val="tx1"/>
                        </a:solidFill>
                        <a:effectLst/>
                        <a:latin typeface="Minion Pro Cond" pitchFamily="18" charset="0"/>
                      </a:endParaRPr>
                    </a:p>
                    <a:p>
                      <a:pPr algn="ctr">
                        <a:spcAft>
                          <a:spcPts val="0"/>
                        </a:spcAft>
                      </a:pPr>
                      <a:r>
                        <a:rPr lang="en-US" sz="1100" b="1" kern="100">
                          <a:solidFill>
                            <a:schemeClr val="tx1"/>
                          </a:solidFill>
                          <a:effectLst/>
                          <a:latin typeface="Minion Pro Cond" pitchFamily="18" charset="0"/>
                        </a:rPr>
                        <a:t>+RS232*1</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100" b="1" kern="100">
                          <a:solidFill>
                            <a:schemeClr val="tx1"/>
                          </a:solidFill>
                          <a:effectLst/>
                          <a:latin typeface="Minion Pro Cond" pitchFamily="18" charset="0"/>
                        </a:rPr>
                        <a:t>RS232*1</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100" b="1" kern="100">
                          <a:solidFill>
                            <a:schemeClr val="tx1"/>
                          </a:solidFill>
                          <a:effectLst/>
                          <a:latin typeface="Minion Pro Cond" pitchFamily="18" charset="0"/>
                        </a:rPr>
                        <a:t>RS485*2</a:t>
                      </a:r>
                      <a:endParaRPr lang="zh-TW" sz="1100" b="1" kern="100">
                        <a:solidFill>
                          <a:schemeClr val="tx1"/>
                        </a:solidFill>
                        <a:effectLst/>
                        <a:latin typeface="Minion Pro Cond" pitchFamily="18" charset="0"/>
                      </a:endParaRPr>
                    </a:p>
                    <a:p>
                      <a:pPr algn="ctr">
                        <a:spcAft>
                          <a:spcPts val="0"/>
                        </a:spcAft>
                      </a:pPr>
                      <a:r>
                        <a:rPr lang="en-US" sz="1100" b="1" kern="100">
                          <a:solidFill>
                            <a:schemeClr val="tx1"/>
                          </a:solidFill>
                          <a:effectLst/>
                          <a:latin typeface="Minion Pro Cond" pitchFamily="18" charset="0"/>
                        </a:rPr>
                        <a:t>+RS232*1</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100" b="1" kern="100">
                          <a:solidFill>
                            <a:schemeClr val="tx1"/>
                          </a:solidFill>
                          <a:effectLst/>
                          <a:latin typeface="Minion Pro Cond" pitchFamily="18" charset="0"/>
                        </a:rPr>
                        <a:t>RS485*2</a:t>
                      </a:r>
                      <a:endParaRPr lang="zh-TW" sz="1100" b="1" kern="100">
                        <a:solidFill>
                          <a:schemeClr val="tx1"/>
                        </a:solidFill>
                        <a:effectLst/>
                        <a:latin typeface="Minion Pro Cond" pitchFamily="18" charset="0"/>
                      </a:endParaRPr>
                    </a:p>
                    <a:p>
                      <a:pPr algn="ctr">
                        <a:spcAft>
                          <a:spcPts val="0"/>
                        </a:spcAft>
                      </a:pPr>
                      <a:r>
                        <a:rPr lang="en-US" sz="1100" b="1" kern="100">
                          <a:solidFill>
                            <a:schemeClr val="tx1"/>
                          </a:solidFill>
                          <a:effectLst/>
                          <a:latin typeface="Minion Pro Cond" pitchFamily="18" charset="0"/>
                        </a:rPr>
                        <a:t>+RS232*1</a:t>
                      </a:r>
                      <a:endParaRPr lang="zh-TW" sz="1100" b="1" kern="100">
                        <a:solidFill>
                          <a:schemeClr val="tx1"/>
                        </a:solidFill>
                        <a:effectLst/>
                        <a:latin typeface="Minion Pro Cond" pitchFamily="18" charset="0"/>
                        <a:ea typeface="新細明體"/>
                        <a:cs typeface="Times New Roman"/>
                      </a:endParaRPr>
                    </a:p>
                  </a:txBody>
                  <a:tcPr marL="64655" marR="6465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34478">
                <a:tc>
                  <a:txBody>
                    <a:bodyPr/>
                    <a:lstStyle/>
                    <a:p>
                      <a:pPr algn="ctr">
                        <a:spcAft>
                          <a:spcPts val="0"/>
                        </a:spcAft>
                      </a:pPr>
                      <a:r>
                        <a:rPr lang="en-US" sz="1100" b="1" kern="100">
                          <a:solidFill>
                            <a:schemeClr val="tx1"/>
                          </a:solidFill>
                          <a:effectLst/>
                          <a:latin typeface="Minion Pro Cond" pitchFamily="18" charset="0"/>
                        </a:rPr>
                        <a:t>Type Instruction</a:t>
                      </a:r>
                      <a:endParaRPr lang="zh-TW" sz="1100" b="1" kern="100">
                        <a:solidFill>
                          <a:schemeClr val="tx1"/>
                        </a:solidFill>
                        <a:effectLst/>
                        <a:latin typeface="Minion Pro Cond" pitchFamily="18" charset="0"/>
                        <a:ea typeface="新細明體"/>
                        <a:cs typeface="Times New Roman"/>
                      </a:endParaRPr>
                    </a:p>
                  </a:txBody>
                  <a:tcPr marL="64655" marR="6465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spcAft>
                          <a:spcPts val="0"/>
                        </a:spcAft>
                      </a:pPr>
                      <a:r>
                        <a:rPr lang="en-US" sz="1100" b="1" kern="100" dirty="0">
                          <a:solidFill>
                            <a:schemeClr val="tx1"/>
                          </a:solidFill>
                          <a:effectLst/>
                          <a:latin typeface="Minion Pro Cond" pitchFamily="18" charset="0"/>
                        </a:rPr>
                        <a:t>A-118XS: Without LED indicator and LCD monitor, Relay output</a:t>
                      </a:r>
                      <a:endParaRPr lang="zh-TW" sz="1100" b="1" kern="100" dirty="0">
                        <a:solidFill>
                          <a:schemeClr val="tx1"/>
                        </a:solidFill>
                        <a:effectLst/>
                        <a:latin typeface="Minion Pro Cond" pitchFamily="18" charset="0"/>
                      </a:endParaRPr>
                    </a:p>
                    <a:p>
                      <a:pPr>
                        <a:spcAft>
                          <a:spcPts val="0"/>
                        </a:spcAft>
                      </a:pPr>
                      <a:r>
                        <a:rPr lang="en-US" sz="1100" b="1" kern="100" dirty="0">
                          <a:solidFill>
                            <a:schemeClr val="tx1"/>
                          </a:solidFill>
                          <a:effectLst/>
                          <a:latin typeface="Minion Pro Cond" pitchFamily="18" charset="0"/>
                        </a:rPr>
                        <a:t>A-118XS-T</a:t>
                      </a:r>
                      <a:r>
                        <a:rPr lang="zh-TW" sz="1100" b="1" kern="100" dirty="0">
                          <a:solidFill>
                            <a:schemeClr val="tx1"/>
                          </a:solidFill>
                          <a:effectLst/>
                          <a:latin typeface="Minion Pro Cond" pitchFamily="18" charset="0"/>
                        </a:rPr>
                        <a:t>：</a:t>
                      </a:r>
                      <a:r>
                        <a:rPr lang="en-US" sz="1100" b="1" kern="100" dirty="0">
                          <a:solidFill>
                            <a:schemeClr val="tx1"/>
                          </a:solidFill>
                          <a:effectLst/>
                          <a:latin typeface="Minion Pro Cond" pitchFamily="18" charset="0"/>
                        </a:rPr>
                        <a:t>Without LED indicator and LCD monitor, Transistor output</a:t>
                      </a:r>
                      <a:endParaRPr lang="zh-TW" sz="1100" b="1" kern="100" dirty="0">
                        <a:solidFill>
                          <a:schemeClr val="tx1"/>
                        </a:solidFill>
                        <a:effectLst/>
                        <a:latin typeface="Minion Pro Cond" pitchFamily="18" charset="0"/>
                      </a:endParaRPr>
                    </a:p>
                    <a:p>
                      <a:pPr>
                        <a:spcAft>
                          <a:spcPts val="0"/>
                        </a:spcAft>
                      </a:pPr>
                      <a:r>
                        <a:rPr lang="en-US" sz="1100" b="1" kern="100" dirty="0">
                          <a:solidFill>
                            <a:schemeClr val="tx1"/>
                          </a:solidFill>
                          <a:effectLst/>
                          <a:latin typeface="Minion Pro Cond" pitchFamily="18" charset="0"/>
                        </a:rPr>
                        <a:t>A-118X: LED indicator, Relay output</a:t>
                      </a:r>
                      <a:endParaRPr lang="zh-TW" sz="1100" b="1" kern="100" dirty="0">
                        <a:solidFill>
                          <a:schemeClr val="tx1"/>
                        </a:solidFill>
                        <a:effectLst/>
                        <a:latin typeface="Minion Pro Cond" pitchFamily="18" charset="0"/>
                      </a:endParaRPr>
                    </a:p>
                    <a:p>
                      <a:pPr>
                        <a:spcAft>
                          <a:spcPts val="0"/>
                        </a:spcAft>
                      </a:pPr>
                      <a:r>
                        <a:rPr lang="en-US" sz="1100" b="1" kern="100" dirty="0">
                          <a:solidFill>
                            <a:schemeClr val="tx1"/>
                          </a:solidFill>
                          <a:effectLst/>
                          <a:latin typeface="Minion Pro Cond" pitchFamily="18" charset="0"/>
                        </a:rPr>
                        <a:t>A-118X-T</a:t>
                      </a:r>
                      <a:r>
                        <a:rPr lang="zh-TW" sz="1100" b="1" kern="100" dirty="0">
                          <a:solidFill>
                            <a:schemeClr val="tx1"/>
                          </a:solidFill>
                          <a:effectLst/>
                          <a:latin typeface="Minion Pro Cond" pitchFamily="18" charset="0"/>
                        </a:rPr>
                        <a:t>：</a:t>
                      </a:r>
                      <a:r>
                        <a:rPr lang="en-US" sz="1100" b="1" kern="100" dirty="0">
                          <a:solidFill>
                            <a:schemeClr val="tx1"/>
                          </a:solidFill>
                          <a:effectLst/>
                          <a:latin typeface="Minion Pro Cond" pitchFamily="18" charset="0"/>
                        </a:rPr>
                        <a:t>LED indicator, Transistor output</a:t>
                      </a:r>
                      <a:endParaRPr lang="zh-TW" sz="1100" b="1" kern="100" dirty="0">
                        <a:solidFill>
                          <a:schemeClr val="tx1"/>
                        </a:solidFill>
                        <a:effectLst/>
                        <a:latin typeface="Minion Pro Cond" pitchFamily="18" charset="0"/>
                      </a:endParaRPr>
                    </a:p>
                    <a:p>
                      <a:pPr>
                        <a:spcAft>
                          <a:spcPts val="0"/>
                        </a:spcAft>
                      </a:pPr>
                      <a:r>
                        <a:rPr lang="en-US" sz="1100" b="1" kern="100" dirty="0">
                          <a:solidFill>
                            <a:schemeClr val="tx1"/>
                          </a:solidFill>
                          <a:effectLst/>
                          <a:latin typeface="Minion Pro Cond" pitchFamily="18" charset="0"/>
                        </a:rPr>
                        <a:t>A-118XD</a:t>
                      </a:r>
                      <a:r>
                        <a:rPr lang="zh-TW" sz="1100" b="1" kern="100" dirty="0">
                          <a:solidFill>
                            <a:schemeClr val="tx1"/>
                          </a:solidFill>
                          <a:effectLst/>
                          <a:latin typeface="Minion Pro Cond" pitchFamily="18" charset="0"/>
                        </a:rPr>
                        <a:t>：</a:t>
                      </a:r>
                      <a:r>
                        <a:rPr lang="en-US" sz="1100" b="1" kern="100" dirty="0">
                          <a:solidFill>
                            <a:schemeClr val="tx1"/>
                          </a:solidFill>
                          <a:effectLst/>
                          <a:latin typeface="Minion Pro Cond" pitchFamily="18" charset="0"/>
                        </a:rPr>
                        <a:t>LCD monitor, Relay output</a:t>
                      </a:r>
                      <a:endParaRPr lang="zh-TW" sz="1100" b="1" kern="100" dirty="0">
                        <a:solidFill>
                          <a:schemeClr val="tx1"/>
                        </a:solidFill>
                        <a:effectLst/>
                        <a:latin typeface="Minion Pro Cond" pitchFamily="18" charset="0"/>
                      </a:endParaRPr>
                    </a:p>
                    <a:p>
                      <a:pPr>
                        <a:spcAft>
                          <a:spcPts val="0"/>
                        </a:spcAft>
                      </a:pPr>
                      <a:r>
                        <a:rPr lang="en-US" sz="1100" b="1" kern="100" dirty="0">
                          <a:solidFill>
                            <a:schemeClr val="tx1"/>
                          </a:solidFill>
                          <a:effectLst/>
                          <a:latin typeface="Minion Pro Cond" pitchFamily="18" charset="0"/>
                        </a:rPr>
                        <a:t>A-118XD-T</a:t>
                      </a:r>
                      <a:r>
                        <a:rPr lang="zh-TW" sz="1100" b="1" kern="100" dirty="0">
                          <a:solidFill>
                            <a:schemeClr val="tx1"/>
                          </a:solidFill>
                          <a:effectLst/>
                          <a:latin typeface="Minion Pro Cond" pitchFamily="18" charset="0"/>
                        </a:rPr>
                        <a:t>：</a:t>
                      </a:r>
                      <a:r>
                        <a:rPr lang="en-US" sz="1100" b="1" kern="100" dirty="0">
                          <a:solidFill>
                            <a:schemeClr val="tx1"/>
                          </a:solidFill>
                          <a:effectLst/>
                          <a:latin typeface="Minion Pro Cond" pitchFamily="18" charset="0"/>
                        </a:rPr>
                        <a:t>LCD monitor, Transistor output</a:t>
                      </a:r>
                      <a:endParaRPr lang="zh-TW" sz="1100" b="1" kern="100" dirty="0">
                        <a:solidFill>
                          <a:schemeClr val="tx1"/>
                        </a:solidFill>
                        <a:effectLst/>
                        <a:latin typeface="Minion Pro Cond" pitchFamily="18" charset="0"/>
                        <a:ea typeface="新細明體"/>
                        <a:cs typeface="Times New Roman"/>
                      </a:endParaRPr>
                    </a:p>
                  </a:txBody>
                  <a:tcPr marL="64655" marR="64655"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bl>
          </a:graphicData>
        </a:graphic>
      </p:graphicFrame>
      <p:sp>
        <p:nvSpPr>
          <p:cNvPr id="21" name="矩形 20"/>
          <p:cNvSpPr/>
          <p:nvPr/>
        </p:nvSpPr>
        <p:spPr>
          <a:xfrm>
            <a:off x="94143" y="9250574"/>
            <a:ext cx="611065"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P2</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2" name="矩形 21"/>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38645014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5.  Communicate </a:t>
            </a:r>
            <a:r>
              <a:rPr lang="en-US" altLang="zh-TW" sz="1200" b="1" dirty="0">
                <a:solidFill>
                  <a:schemeClr val="tx1"/>
                </a:solidFill>
                <a:latin typeface="Minion Pro Cond" pitchFamily="18" charset="0"/>
              </a:rPr>
              <a:t>with PC via </a:t>
            </a:r>
            <a:r>
              <a:rPr lang="en-US" altLang="zh-TW" sz="1200" b="1" dirty="0" err="1">
                <a:solidFill>
                  <a:schemeClr val="tx1"/>
                </a:solidFill>
                <a:latin typeface="Minion Pro Cond" pitchFamily="18" charset="0"/>
              </a:rPr>
              <a:t>Yottacontrol</a:t>
            </a:r>
            <a:r>
              <a:rPr lang="en-US" altLang="zh-TW" sz="1200" b="1" dirty="0">
                <a:solidFill>
                  <a:schemeClr val="tx1"/>
                </a:solidFill>
                <a:latin typeface="Minion Pro Cond" pitchFamily="18" charset="0"/>
              </a:rPr>
              <a:t> Converter or DSCAB</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val="934603516"/>
              </p:ext>
            </p:extLst>
          </p:nvPr>
        </p:nvGraphicFramePr>
        <p:xfrm>
          <a:off x="308269" y="1368288"/>
          <a:ext cx="6361090" cy="7401135"/>
        </p:xfrm>
        <a:graphic>
          <a:graphicData uri="http://schemas.openxmlformats.org/drawingml/2006/table">
            <a:tbl>
              <a:tblPr firstRow="1" bandRow="1">
                <a:tableStyleId>{5C22544A-7EE6-4342-B048-85BDC9FD1C3A}</a:tableStyleId>
              </a:tblPr>
              <a:tblGrid>
                <a:gridCol w="3180545"/>
                <a:gridCol w="3180545"/>
              </a:tblGrid>
              <a:tr h="4261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000" b="0" dirty="0" smtClean="0">
                          <a:solidFill>
                            <a:schemeClr val="tx1"/>
                          </a:solidFill>
                          <a:latin typeface="Minion Pro Cond" pitchFamily="18" charset="0"/>
                        </a:rPr>
                        <a:t>Step1. Prepare controller and Converter or DSCAB</a:t>
                      </a:r>
                      <a:endParaRPr lang="zh-TW" altLang="en-US" sz="1000" b="0" dirty="0" smtClean="0">
                        <a:solidFill>
                          <a:schemeClr val="tx1"/>
                        </a:solidFill>
                        <a:latin typeface="Minion Pro Cond" pitchFamily="18" charset="0"/>
                      </a:endParaRPr>
                    </a:p>
                    <a:p>
                      <a:endParaRPr lang="zh-TW" altLang="en-US" sz="1000" b="0" dirty="0">
                        <a:solidFill>
                          <a:schemeClr val="tx1"/>
                        </a:solidFill>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000" b="0" dirty="0" smtClean="0">
                          <a:solidFill>
                            <a:schemeClr val="tx1"/>
                          </a:solidFill>
                          <a:latin typeface="Minion Pro Cond" pitchFamily="18" charset="0"/>
                        </a:rPr>
                        <a:t>Step2. Turn the controller’s status to ‘</a:t>
                      </a:r>
                      <a:r>
                        <a:rPr lang="en-US" altLang="zh-TW" sz="1000" b="0" dirty="0" err="1" smtClean="0">
                          <a:solidFill>
                            <a:schemeClr val="tx1"/>
                          </a:solidFill>
                          <a:latin typeface="Minion Pro Cond" pitchFamily="18" charset="0"/>
                        </a:rPr>
                        <a:t>init</a:t>
                      </a:r>
                      <a:endParaRPr lang="zh-TW" altLang="en-US" sz="1000" b="0" dirty="0" smtClean="0">
                        <a:solidFill>
                          <a:schemeClr val="tx1"/>
                        </a:solidFill>
                        <a:latin typeface="Minion Pro Cond" pitchFamily="18" charset="0"/>
                      </a:endParaRPr>
                    </a:p>
                    <a:p>
                      <a:endParaRPr lang="zh-TW" altLang="en-US" sz="1000" b="0" dirty="0">
                        <a:solidFill>
                          <a:schemeClr val="tx1"/>
                        </a:solidFill>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1957860">
                <a:tc>
                  <a:txBody>
                    <a:bodyPr/>
                    <a:lstStyle/>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1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000" b="0" dirty="0" smtClean="0">
                          <a:latin typeface="Minion Pro Cond" pitchFamily="18" charset="0"/>
                        </a:rPr>
                        <a:t>Step3. Link controller to converter via twisted pair cable</a:t>
                      </a:r>
                      <a:endParaRPr lang="zh-TW" altLang="en-US" sz="1000" b="0" dirty="0" smtClean="0">
                        <a:latin typeface="Minion Pro Cond" pitchFamily="18" charset="0"/>
                      </a:endParaRPr>
                    </a:p>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000" b="0" dirty="0" smtClean="0">
                          <a:latin typeface="Minion Pro Cond" pitchFamily="18" charset="0"/>
                        </a:rPr>
                        <a:t>Step4. Or linked DSCAB</a:t>
                      </a:r>
                      <a:endParaRPr lang="zh-TW" altLang="en-US" sz="1000" b="0" dirty="0" smtClean="0">
                        <a:latin typeface="Minion Pro Cond" pitchFamily="18" charset="0"/>
                      </a:endParaRPr>
                    </a:p>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1982329">
                <a:tc>
                  <a:txBody>
                    <a:bodyPr/>
                    <a:lstStyle/>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708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000" b="0" dirty="0" smtClean="0">
                          <a:latin typeface="Minion Pro Cond" pitchFamily="18" charset="0"/>
                        </a:rPr>
                        <a:t>Step5. Turn on the controller’s power</a:t>
                      </a:r>
                      <a:endParaRPr lang="zh-TW" altLang="en-US" sz="1000" b="0" dirty="0" smtClean="0">
                        <a:latin typeface="Minion Pro Cond" pitchFamily="18" charset="0"/>
                      </a:endParaRPr>
                    </a:p>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000" b="0" dirty="0" smtClean="0">
                          <a:latin typeface="Minion Pro Cond" pitchFamily="18" charset="0"/>
                        </a:rPr>
                        <a:t>Step6. Click </a:t>
                      </a:r>
                      <a:r>
                        <a:rPr lang="en-US" altLang="zh-TW" sz="1000" b="0" dirty="0" err="1" smtClean="0">
                          <a:latin typeface="Minion Pro Cond" pitchFamily="18" charset="0"/>
                        </a:rPr>
                        <a:t>Yottacontrol</a:t>
                      </a:r>
                      <a:r>
                        <a:rPr lang="en-US" altLang="zh-TW" sz="1000" b="0" dirty="0" smtClean="0">
                          <a:latin typeface="Minion Pro Cond" pitchFamily="18" charset="0"/>
                        </a:rPr>
                        <a:t> Utility and search the device</a:t>
                      </a:r>
                      <a:endParaRPr lang="zh-TW" altLang="en-US" sz="1000" b="0" dirty="0" smtClean="0">
                        <a:latin typeface="Minion Pro Cond" pitchFamily="18" charset="0"/>
                      </a:endParaRPr>
                    </a:p>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2201500">
                <a:tc>
                  <a:txBody>
                    <a:bodyPr/>
                    <a:lstStyle/>
                    <a:p>
                      <a:endParaRPr lang="zh-TW"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3094"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432" y="1975233"/>
            <a:ext cx="2411464" cy="1456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1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69060" y="1874133"/>
            <a:ext cx="2088232" cy="1705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151" y="4294971"/>
            <a:ext cx="2585831" cy="180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12071" y="4314938"/>
            <a:ext cx="2569257" cy="171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8324" y="6609184"/>
            <a:ext cx="2088530" cy="203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746972" y="6591560"/>
            <a:ext cx="2411422" cy="205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矩形 48"/>
          <p:cNvSpPr/>
          <p:nvPr/>
        </p:nvSpPr>
        <p:spPr>
          <a:xfrm>
            <a:off x="94143" y="9250574"/>
            <a:ext cx="611065"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P3</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0" name="矩形 49"/>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18647691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5.  Communicate </a:t>
            </a:r>
            <a:r>
              <a:rPr lang="en-US" altLang="zh-TW" sz="1200" b="1" dirty="0">
                <a:solidFill>
                  <a:schemeClr val="tx1"/>
                </a:solidFill>
                <a:latin typeface="Minion Pro Cond" pitchFamily="18" charset="0"/>
              </a:rPr>
              <a:t>with PC via </a:t>
            </a:r>
            <a:r>
              <a:rPr lang="en-US" altLang="zh-TW" sz="1200" b="1" dirty="0" err="1">
                <a:solidFill>
                  <a:schemeClr val="tx1"/>
                </a:solidFill>
                <a:latin typeface="Minion Pro Cond" pitchFamily="18" charset="0"/>
              </a:rPr>
              <a:t>Yottacontrol</a:t>
            </a:r>
            <a:r>
              <a:rPr lang="en-US" altLang="zh-TW" sz="1200" b="1" dirty="0">
                <a:solidFill>
                  <a:schemeClr val="tx1"/>
                </a:solidFill>
                <a:latin typeface="Minion Pro Cond" pitchFamily="18" charset="0"/>
              </a:rPr>
              <a:t> Converter or DSCAB</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val="1318149329"/>
              </p:ext>
            </p:extLst>
          </p:nvPr>
        </p:nvGraphicFramePr>
        <p:xfrm>
          <a:off x="308269" y="1368288"/>
          <a:ext cx="6361090" cy="2494773"/>
        </p:xfrm>
        <a:graphic>
          <a:graphicData uri="http://schemas.openxmlformats.org/drawingml/2006/table">
            <a:tbl>
              <a:tblPr firstRow="1" bandRow="1">
                <a:tableStyleId>{5C22544A-7EE6-4342-B048-85BDC9FD1C3A}</a:tableStyleId>
              </a:tblPr>
              <a:tblGrid>
                <a:gridCol w="3180545"/>
                <a:gridCol w="3180545"/>
              </a:tblGrid>
              <a:tr h="2723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000" b="1" kern="1200" dirty="0" smtClean="0">
                          <a:solidFill>
                            <a:schemeClr val="tx1"/>
                          </a:solidFill>
                          <a:effectLst/>
                          <a:latin typeface="Minion Pro Cond" pitchFamily="18" charset="0"/>
                          <a:ea typeface="+mn-ea"/>
                          <a:cs typeface="+mn-cs"/>
                        </a:rPr>
                        <a:t>Step7. Searching is finished</a:t>
                      </a:r>
                      <a:endParaRPr lang="zh-TW" altLang="en-US" sz="1000" b="0" dirty="0">
                        <a:solidFill>
                          <a:schemeClr val="tx1"/>
                        </a:solidFill>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000" b="1" kern="1200" dirty="0" smtClean="0">
                          <a:solidFill>
                            <a:schemeClr val="tx1"/>
                          </a:solidFill>
                          <a:effectLst/>
                          <a:latin typeface="Minion Pro Cond" pitchFamily="18" charset="0"/>
                          <a:ea typeface="+mn-ea"/>
                          <a:cs typeface="+mn-cs"/>
                        </a:rPr>
                        <a:t>Step8. Click </a:t>
                      </a:r>
                      <a:r>
                        <a:rPr lang="en-US" altLang="zh-TW" sz="1000" b="1" kern="1200" dirty="0" err="1" smtClean="0">
                          <a:solidFill>
                            <a:schemeClr val="tx1"/>
                          </a:solidFill>
                          <a:effectLst/>
                          <a:latin typeface="Minion Pro Cond" pitchFamily="18" charset="0"/>
                          <a:ea typeface="+mn-ea"/>
                          <a:cs typeface="+mn-cs"/>
                        </a:rPr>
                        <a:t>YottaEditor</a:t>
                      </a:r>
                      <a:r>
                        <a:rPr lang="en-US" altLang="zh-TW" sz="1000" b="1" kern="1200" dirty="0" smtClean="0">
                          <a:solidFill>
                            <a:schemeClr val="tx1"/>
                          </a:solidFill>
                          <a:effectLst/>
                          <a:latin typeface="Minion Pro Cond" pitchFamily="18" charset="0"/>
                          <a:ea typeface="+mn-ea"/>
                          <a:cs typeface="+mn-cs"/>
                        </a:rPr>
                        <a:t> to confirm controller’s com port</a:t>
                      </a:r>
                      <a:endParaRPr lang="zh-TW" altLang="en-US" sz="1000" b="0" dirty="0">
                        <a:solidFill>
                          <a:schemeClr val="tx1"/>
                        </a:solidFill>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1957860">
                <a:tc>
                  <a:txBody>
                    <a:bodyPr/>
                    <a:lstStyle/>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45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000" kern="1200" dirty="0" smtClean="0">
                          <a:solidFill>
                            <a:schemeClr val="dk1"/>
                          </a:solidFill>
                          <a:effectLst/>
                          <a:latin typeface="Minion Pro Cond" pitchFamily="18" charset="0"/>
                          <a:ea typeface="+mn-ea"/>
                          <a:cs typeface="+mn-cs"/>
                        </a:rPr>
                        <a:t>Step9. Now you can compile program via </a:t>
                      </a:r>
                      <a:r>
                        <a:rPr lang="en-US" altLang="zh-TW" sz="1000" kern="1200" dirty="0" err="1" smtClean="0">
                          <a:solidFill>
                            <a:schemeClr val="dk1"/>
                          </a:solidFill>
                          <a:effectLst/>
                          <a:latin typeface="Minion Pro Cond" pitchFamily="18" charset="0"/>
                          <a:ea typeface="+mn-ea"/>
                          <a:cs typeface="+mn-cs"/>
                        </a:rPr>
                        <a:t>YottaEditor</a:t>
                      </a:r>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endParaRPr lang="zh-TW" altLang="en-US" sz="1000" b="0"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bl>
          </a:graphicData>
        </a:graphic>
      </p:graphicFrame>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676" y="1712640"/>
            <a:ext cx="3042323" cy="178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28015" y="1712640"/>
            <a:ext cx="3069337" cy="179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260648" y="4016896"/>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25" name="矩形 24"/>
          <p:cNvSpPr/>
          <p:nvPr/>
        </p:nvSpPr>
        <p:spPr>
          <a:xfrm>
            <a:off x="372786" y="4060249"/>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6.  Display </a:t>
            </a:r>
            <a:r>
              <a:rPr lang="en-US" altLang="zh-TW" sz="1200" b="1" dirty="0">
                <a:solidFill>
                  <a:schemeClr val="tx1"/>
                </a:solidFill>
                <a:latin typeface="Minion Pro Cond" pitchFamily="18" charset="0"/>
              </a:rPr>
              <a:t>menu structure and </a:t>
            </a:r>
            <a:r>
              <a:rPr lang="en-US" altLang="zh-TW" sz="1200" b="1" dirty="0" smtClean="0">
                <a:solidFill>
                  <a:schemeClr val="tx1"/>
                </a:solidFill>
                <a:latin typeface="Minion Pro Cond" pitchFamily="18" charset="0"/>
              </a:rPr>
              <a:t>application </a:t>
            </a:r>
            <a:r>
              <a:rPr lang="en-US" altLang="zh-TW" sz="1200" b="1" dirty="0">
                <a:solidFill>
                  <a:schemeClr val="tx1"/>
                </a:solidFill>
                <a:latin typeface="Minion Pro Cond" pitchFamily="18" charset="0"/>
              </a:rPr>
              <a:t>wiring            </a:t>
            </a:r>
            <a:endParaRPr lang="zh-TW" altLang="zh-TW" sz="1200" dirty="0">
              <a:solidFill>
                <a:schemeClr val="tx1"/>
              </a:solidFill>
              <a:latin typeface="Minion Pro Cond" pitchFamily="18" charset="0"/>
            </a:endParaRPr>
          </a:p>
        </p:txBody>
      </p:sp>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592" y="4276030"/>
            <a:ext cx="6344768" cy="463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nvSpPr>
        <p:spPr>
          <a:xfrm>
            <a:off x="94143" y="9250574"/>
            <a:ext cx="611065"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P4</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7" name="矩形 26"/>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43096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7.  </a:t>
            </a:r>
            <a:r>
              <a:rPr lang="en-US" altLang="zh-TW" sz="1200" b="1" dirty="0" err="1" smtClean="0">
                <a:solidFill>
                  <a:schemeClr val="tx1"/>
                </a:solidFill>
                <a:latin typeface="Minion Pro Cond" pitchFamily="18" charset="0"/>
              </a:rPr>
              <a:t>YottaEditor</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5" name="表格 4"/>
          <p:cNvGraphicFramePr>
            <a:graphicFrameLocks noGrp="1"/>
          </p:cNvGraphicFramePr>
          <p:nvPr>
            <p:extLst>
              <p:ext uri="{D42A27DB-BD31-4B8C-83A1-F6EECF244321}">
                <p14:modId xmlns:p14="http://schemas.microsoft.com/office/powerpoint/2010/main" val="1829111595"/>
              </p:ext>
            </p:extLst>
          </p:nvPr>
        </p:nvGraphicFramePr>
        <p:xfrm>
          <a:off x="308267" y="1352600"/>
          <a:ext cx="6361092" cy="2736307"/>
        </p:xfrm>
        <a:graphic>
          <a:graphicData uri="http://schemas.openxmlformats.org/drawingml/2006/table">
            <a:tbl>
              <a:tblPr>
                <a:tableStyleId>{5C22544A-7EE6-4342-B048-85BDC9FD1C3A}</a:tableStyleId>
              </a:tblPr>
              <a:tblGrid>
                <a:gridCol w="888485"/>
                <a:gridCol w="2304256"/>
                <a:gridCol w="3168351"/>
              </a:tblGrid>
              <a:tr h="390901">
                <a:tc>
                  <a:txBody>
                    <a:bodyPr/>
                    <a:lstStyle/>
                    <a:p>
                      <a:pPr marL="304800" algn="l">
                        <a:spcAft>
                          <a:spcPts val="0"/>
                        </a:spcAft>
                      </a:pPr>
                      <a:r>
                        <a:rPr lang="en-US" sz="1200" kern="100" dirty="0">
                          <a:effectLst/>
                          <a:latin typeface="Minion Pro Cond" pitchFamily="18" charset="0"/>
                          <a:ea typeface="新細明體"/>
                          <a:cs typeface="Times New Roman"/>
                        </a:rPr>
                        <a:t>Item</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304800" algn="l">
                        <a:spcAft>
                          <a:spcPts val="0"/>
                        </a:spcAft>
                      </a:pPr>
                      <a:r>
                        <a:rPr lang="en-US" sz="1100" kern="100" dirty="0">
                          <a:effectLst/>
                          <a:latin typeface="Minion Pro Cond" pitchFamily="18" charset="0"/>
                          <a:ea typeface="新細明體"/>
                          <a:cs typeface="Times New Roman"/>
                        </a:rPr>
                        <a:t>Description</a:t>
                      </a:r>
                      <a:endParaRPr lang="zh-TW" sz="11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7">
                  <a:txBody>
                    <a:bodyPr/>
                    <a:lstStyle/>
                    <a:p>
                      <a:endParaRPr lang="zh-TW" altLang="en-US" dirty="0">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90901">
                <a:tc>
                  <a:txBody>
                    <a:bodyPr/>
                    <a:lstStyle/>
                    <a:p>
                      <a:pPr marL="304800" algn="l">
                        <a:spcAft>
                          <a:spcPts val="0"/>
                        </a:spcAft>
                      </a:pPr>
                      <a:r>
                        <a:rPr lang="en-US" sz="1200" kern="100" dirty="0">
                          <a:effectLst/>
                          <a:latin typeface="Minion Pro Cond" pitchFamily="18" charset="0"/>
                          <a:ea typeface="新細明體"/>
                          <a:cs typeface="Times New Roman"/>
                        </a:rPr>
                        <a:t>1</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304800" algn="l">
                        <a:spcBef>
                          <a:spcPts val="600"/>
                        </a:spcBef>
                        <a:spcAft>
                          <a:spcPts val="600"/>
                        </a:spcAft>
                      </a:pPr>
                      <a:r>
                        <a:rPr lang="en-US" sz="1100" kern="100" dirty="0">
                          <a:effectLst/>
                          <a:latin typeface="Minion Pro Cond" pitchFamily="18" charset="0"/>
                          <a:ea typeface="新細明體"/>
                          <a:cs typeface="Times New Roman"/>
                        </a:rPr>
                        <a:t>Menu bar</a:t>
                      </a:r>
                      <a:endParaRPr lang="zh-TW" sz="11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dirty="0">
                        <a:latin typeface="Minion Pro Cond" pitchFamily="18" charset="0"/>
                      </a:endParaRPr>
                    </a:p>
                  </a:txBody>
                  <a:tcPr/>
                </a:tc>
              </a:tr>
              <a:tr h="390901">
                <a:tc>
                  <a:txBody>
                    <a:bodyPr/>
                    <a:lstStyle/>
                    <a:p>
                      <a:pPr marL="304800" algn="l">
                        <a:spcAft>
                          <a:spcPts val="0"/>
                        </a:spcAft>
                      </a:pPr>
                      <a:r>
                        <a:rPr lang="en-US" sz="1200" kern="100">
                          <a:effectLst/>
                          <a:latin typeface="Minion Pro Cond" pitchFamily="18" charset="0"/>
                          <a:ea typeface="新細明體"/>
                          <a:cs typeface="Times New Roman"/>
                        </a:rPr>
                        <a:t>2</a:t>
                      </a:r>
                      <a:endParaRPr lang="zh-TW" sz="1200" kern="10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304800" algn="l">
                        <a:spcBef>
                          <a:spcPts val="600"/>
                        </a:spcBef>
                        <a:spcAft>
                          <a:spcPts val="600"/>
                        </a:spcAft>
                      </a:pPr>
                      <a:r>
                        <a:rPr lang="en-US" sz="1100" kern="100" dirty="0">
                          <a:effectLst/>
                          <a:latin typeface="Minion Pro Cond" pitchFamily="18" charset="0"/>
                          <a:ea typeface="新細明體"/>
                          <a:cs typeface="Times New Roman"/>
                        </a:rPr>
                        <a:t>Standard toolbar</a:t>
                      </a:r>
                      <a:endParaRPr lang="zh-TW" sz="11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dirty="0">
                        <a:latin typeface="Minion Pro Cond" pitchFamily="18" charset="0"/>
                      </a:endParaRPr>
                    </a:p>
                  </a:txBody>
                  <a:tcPr/>
                </a:tc>
              </a:tr>
              <a:tr h="390901">
                <a:tc>
                  <a:txBody>
                    <a:bodyPr/>
                    <a:lstStyle/>
                    <a:p>
                      <a:pPr marL="304800" algn="l">
                        <a:spcAft>
                          <a:spcPts val="0"/>
                        </a:spcAft>
                      </a:pPr>
                      <a:r>
                        <a:rPr lang="en-US" sz="1200" kern="100">
                          <a:effectLst/>
                          <a:latin typeface="Minion Pro Cond" pitchFamily="18" charset="0"/>
                          <a:ea typeface="新細明體"/>
                          <a:cs typeface="Times New Roman"/>
                        </a:rPr>
                        <a:t>3</a:t>
                      </a:r>
                      <a:endParaRPr lang="zh-TW" sz="1200" kern="10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304800" algn="l">
                        <a:spcBef>
                          <a:spcPts val="600"/>
                        </a:spcBef>
                        <a:spcAft>
                          <a:spcPts val="600"/>
                        </a:spcAft>
                      </a:pPr>
                      <a:r>
                        <a:rPr lang="en-US" sz="1100" kern="100" dirty="0">
                          <a:effectLst/>
                          <a:latin typeface="Minion Pro Cond" pitchFamily="18" charset="0"/>
                          <a:ea typeface="新細明體"/>
                          <a:cs typeface="Times New Roman"/>
                        </a:rPr>
                        <a:t>Programming interface</a:t>
                      </a:r>
                      <a:endParaRPr lang="zh-TW" sz="11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dirty="0">
                        <a:latin typeface="Minion Pro Cond" pitchFamily="18" charset="0"/>
                      </a:endParaRPr>
                    </a:p>
                  </a:txBody>
                  <a:tcPr/>
                </a:tc>
              </a:tr>
              <a:tr h="390901">
                <a:tc>
                  <a:txBody>
                    <a:bodyPr/>
                    <a:lstStyle/>
                    <a:p>
                      <a:pPr marL="304800" algn="l">
                        <a:spcAft>
                          <a:spcPts val="0"/>
                        </a:spcAft>
                      </a:pPr>
                      <a:r>
                        <a:rPr lang="en-US" sz="1200" kern="100" dirty="0">
                          <a:effectLst/>
                          <a:latin typeface="Minion Pro Cond" pitchFamily="18" charset="0"/>
                          <a:ea typeface="新細明體"/>
                          <a:cs typeface="Times New Roman"/>
                        </a:rPr>
                        <a:t>4</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304800" algn="l">
                        <a:spcBef>
                          <a:spcPts val="600"/>
                        </a:spcBef>
                        <a:spcAft>
                          <a:spcPts val="600"/>
                        </a:spcAft>
                      </a:pPr>
                      <a:r>
                        <a:rPr lang="en-US" sz="1100" kern="100" dirty="0">
                          <a:effectLst/>
                          <a:latin typeface="Minion Pro Cond" pitchFamily="18" charset="0"/>
                          <a:ea typeface="新細明體"/>
                          <a:cs typeface="Times New Roman"/>
                        </a:rPr>
                        <a:t>Information window</a:t>
                      </a:r>
                      <a:endParaRPr lang="zh-TW" sz="11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dirty="0">
                        <a:latin typeface="Minion Pro Cond" pitchFamily="18" charset="0"/>
                      </a:endParaRPr>
                    </a:p>
                  </a:txBody>
                  <a:tcPr/>
                </a:tc>
              </a:tr>
              <a:tr h="390901">
                <a:tc>
                  <a:txBody>
                    <a:bodyPr/>
                    <a:lstStyle/>
                    <a:p>
                      <a:pPr marL="304800" algn="l">
                        <a:spcAft>
                          <a:spcPts val="0"/>
                        </a:spcAft>
                      </a:pPr>
                      <a:r>
                        <a:rPr lang="en-US" sz="1200" kern="100">
                          <a:effectLst/>
                          <a:latin typeface="Minion Pro Cond" pitchFamily="18" charset="0"/>
                          <a:ea typeface="新細明體"/>
                          <a:cs typeface="Times New Roman"/>
                        </a:rPr>
                        <a:t>5</a:t>
                      </a:r>
                      <a:endParaRPr lang="zh-TW" sz="1200" kern="10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304800" algn="l">
                        <a:spcBef>
                          <a:spcPts val="600"/>
                        </a:spcBef>
                        <a:spcAft>
                          <a:spcPts val="600"/>
                        </a:spcAft>
                      </a:pPr>
                      <a:r>
                        <a:rPr lang="en-US" sz="1100" kern="100" dirty="0">
                          <a:effectLst/>
                          <a:latin typeface="Minion Pro Cond" pitchFamily="18" charset="0"/>
                          <a:ea typeface="新細明體"/>
                          <a:cs typeface="Times New Roman"/>
                        </a:rPr>
                        <a:t>Status bar</a:t>
                      </a:r>
                      <a:endParaRPr lang="zh-TW" sz="11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dirty="0">
                        <a:latin typeface="Minion Pro Cond" pitchFamily="18" charset="0"/>
                      </a:endParaRPr>
                    </a:p>
                  </a:txBody>
                  <a:tcPr/>
                </a:tc>
              </a:tr>
              <a:tr h="390901">
                <a:tc>
                  <a:txBody>
                    <a:bodyPr/>
                    <a:lstStyle/>
                    <a:p>
                      <a:pPr marL="304800" algn="l">
                        <a:spcAft>
                          <a:spcPts val="0"/>
                        </a:spcAft>
                      </a:pPr>
                      <a:r>
                        <a:rPr lang="en-US" sz="1200" kern="100" dirty="0">
                          <a:effectLst/>
                          <a:latin typeface="Minion Pro Cond" pitchFamily="18" charset="0"/>
                          <a:ea typeface="新細明體"/>
                          <a:cs typeface="Times New Roman"/>
                        </a:rPr>
                        <a:t>6</a:t>
                      </a:r>
                      <a:endParaRPr lang="zh-TW" sz="12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c>
                  <a:txBody>
                    <a:bodyPr/>
                    <a:lstStyle/>
                    <a:p>
                      <a:pPr marL="304800" algn="l">
                        <a:spcAft>
                          <a:spcPts val="0"/>
                        </a:spcAft>
                      </a:pPr>
                      <a:r>
                        <a:rPr lang="en-US" sz="1100" kern="100" dirty="0">
                          <a:effectLst/>
                          <a:latin typeface="Minion Pro Cond" pitchFamily="18" charset="0"/>
                          <a:ea typeface="新細明體"/>
                          <a:cs typeface="Times New Roman"/>
                        </a:rPr>
                        <a:t>Constants and connectors</a:t>
                      </a:r>
                      <a:endParaRPr lang="zh-TW" sz="1100" kern="100" dirty="0">
                        <a:effectLst/>
                        <a:latin typeface="Minion Pro Cond" pitchFamily="18" charset="0"/>
                        <a:ea typeface="新細明體"/>
                        <a:cs typeface="Times New Roman"/>
                      </a:endParaRPr>
                    </a:p>
                    <a:p>
                      <a:pPr marL="304800" algn="l">
                        <a:spcAft>
                          <a:spcPts val="0"/>
                        </a:spcAft>
                      </a:pPr>
                      <a:r>
                        <a:rPr lang="en-US" sz="1100" kern="100" dirty="0">
                          <a:effectLst/>
                          <a:latin typeface="Minion Pro Cond" pitchFamily="18" charset="0"/>
                          <a:ea typeface="新細明體"/>
                          <a:cs typeface="Times New Roman"/>
                        </a:rPr>
                        <a:t>Basic </a:t>
                      </a:r>
                      <a:r>
                        <a:rPr lang="en-US" sz="1100" kern="100" dirty="0" smtClean="0">
                          <a:effectLst/>
                          <a:latin typeface="Minion Pro Cond" pitchFamily="18" charset="0"/>
                          <a:ea typeface="新細明體"/>
                          <a:cs typeface="Times New Roman"/>
                        </a:rPr>
                        <a:t>functions</a:t>
                      </a:r>
                      <a:r>
                        <a:rPr lang="en-US" sz="1100" kern="100" baseline="0" dirty="0" smtClean="0">
                          <a:effectLst/>
                          <a:latin typeface="Minion Pro Cond" pitchFamily="18" charset="0"/>
                          <a:ea typeface="新細明體"/>
                          <a:cs typeface="Times New Roman"/>
                        </a:rPr>
                        <a:t> </a:t>
                      </a:r>
                      <a:r>
                        <a:rPr lang="en-US" sz="1100" kern="100" dirty="0" smtClean="0">
                          <a:effectLst/>
                          <a:latin typeface="Minion Pro Cond" pitchFamily="18" charset="0"/>
                          <a:ea typeface="新細明體"/>
                          <a:cs typeface="Times New Roman"/>
                        </a:rPr>
                        <a:t>Special </a:t>
                      </a:r>
                      <a:r>
                        <a:rPr lang="en-US" sz="1100" kern="100" dirty="0">
                          <a:effectLst/>
                          <a:latin typeface="Minion Pro Cond" pitchFamily="18" charset="0"/>
                          <a:ea typeface="新細明體"/>
                          <a:cs typeface="Times New Roman"/>
                        </a:rPr>
                        <a:t>functions</a:t>
                      </a:r>
                      <a:endParaRPr lang="zh-TW" sz="1100" kern="100" dirty="0">
                        <a:effectLst/>
                        <a:latin typeface="Minion Pro Cond" pitchFamily="18" charset="0"/>
                        <a:ea typeface="新細明體"/>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TW" altLang="en-US" dirty="0">
                        <a:latin typeface="Minion Pro Cond" pitchFamily="18" charset="0"/>
                      </a:endParaRPr>
                    </a:p>
                  </a:txBody>
                  <a:tcPr/>
                </a:tc>
              </a:tr>
            </a:tbl>
          </a:graphicData>
        </a:graphic>
      </p:graphicFrame>
      <p:pic>
        <p:nvPicPr>
          <p:cNvPr id="5122" name="Picture 2" descr="YottaEdit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4001" y="1568624"/>
            <a:ext cx="3068960"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3645024" y="1394411"/>
            <a:ext cx="790601" cy="246221"/>
          </a:xfrm>
          <a:prstGeom prst="rect">
            <a:avLst/>
          </a:prstGeom>
        </p:spPr>
        <p:txBody>
          <a:bodyPr wrap="none">
            <a:spAutoFit/>
          </a:bodyPr>
          <a:lstStyle/>
          <a:p>
            <a:r>
              <a:rPr lang="en-US" altLang="zh-TW" sz="1000" b="1" dirty="0">
                <a:latin typeface="Minion Pro Cond" pitchFamily="18" charset="0"/>
              </a:rPr>
              <a:t>Main screen</a:t>
            </a:r>
            <a:endParaRPr lang="zh-TW" altLang="en-US" sz="1000" dirty="0">
              <a:latin typeface="Minion Pro Cond" pitchFamily="18"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2741868263"/>
              </p:ext>
            </p:extLst>
          </p:nvPr>
        </p:nvGraphicFramePr>
        <p:xfrm>
          <a:off x="308269" y="4304928"/>
          <a:ext cx="6361091" cy="4464496"/>
        </p:xfrm>
        <a:graphic>
          <a:graphicData uri="http://schemas.openxmlformats.org/drawingml/2006/table">
            <a:tbl>
              <a:tblPr firstRow="1" bandRow="1">
                <a:tableStyleId>{5C22544A-7EE6-4342-B048-85BDC9FD1C3A}</a:tableStyleId>
              </a:tblPr>
              <a:tblGrid>
                <a:gridCol w="6361091"/>
              </a:tblGrid>
              <a:tr h="288032">
                <a:tc>
                  <a:txBody>
                    <a:bodyPr/>
                    <a:lstStyle/>
                    <a:p>
                      <a:r>
                        <a:rPr lang="en-US" altLang="zh-TW" sz="1200" b="1" kern="1200" dirty="0" smtClean="0">
                          <a:solidFill>
                            <a:schemeClr val="tx1"/>
                          </a:solidFill>
                          <a:effectLst/>
                          <a:latin typeface="Minion Pro Cond" pitchFamily="18" charset="0"/>
                          <a:ea typeface="+mn-ea"/>
                          <a:cs typeface="+mn-cs"/>
                        </a:rPr>
                        <a:t>In this tab, you can enter detailed information of a circuit program.</a:t>
                      </a:r>
                      <a:endParaRPr lang="zh-TW" altLang="en-US" sz="1200" dirty="0">
                        <a:solidFill>
                          <a:schemeClr val="tx1"/>
                        </a:solidFill>
                        <a:latin typeface="Minion Pro Cond"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4176464">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676" y="4880992"/>
            <a:ext cx="6138668" cy="375285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332656" y="4592960"/>
            <a:ext cx="1335045" cy="276999"/>
          </a:xfrm>
          <a:prstGeom prst="rect">
            <a:avLst/>
          </a:prstGeom>
        </p:spPr>
        <p:txBody>
          <a:bodyPr wrap="none">
            <a:spAutoFit/>
          </a:bodyPr>
          <a:lstStyle/>
          <a:p>
            <a:r>
              <a:rPr lang="en-US" altLang="zh-TW" sz="1200" b="1" dirty="0">
                <a:latin typeface="Minion Pro Cond" pitchFamily="18" charset="0"/>
              </a:rPr>
              <a:t>Properties-General</a:t>
            </a:r>
            <a:endParaRPr lang="zh-TW" altLang="en-US" sz="1200" dirty="0">
              <a:latin typeface="Minion Pro Cond" pitchFamily="18" charset="0"/>
            </a:endParaRPr>
          </a:p>
        </p:txBody>
      </p:sp>
      <p:sp>
        <p:nvSpPr>
          <p:cNvPr id="26" name="矩形 25"/>
          <p:cNvSpPr/>
          <p:nvPr/>
        </p:nvSpPr>
        <p:spPr>
          <a:xfrm>
            <a:off x="94143" y="9250574"/>
            <a:ext cx="611065"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P5</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7" name="矩形 26"/>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31243977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7.  </a:t>
            </a:r>
            <a:r>
              <a:rPr lang="en-US" altLang="zh-TW" sz="1200" b="1" dirty="0" err="1" smtClean="0">
                <a:solidFill>
                  <a:schemeClr val="tx1"/>
                </a:solidFill>
                <a:latin typeface="Minion Pro Cond" pitchFamily="18" charset="0"/>
              </a:rPr>
              <a:t>YottaEditor</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9" name="表格 8"/>
          <p:cNvGraphicFramePr>
            <a:graphicFrameLocks noGrp="1"/>
          </p:cNvGraphicFramePr>
          <p:nvPr>
            <p:extLst>
              <p:ext uri="{D42A27DB-BD31-4B8C-83A1-F6EECF244321}">
                <p14:modId xmlns:p14="http://schemas.microsoft.com/office/powerpoint/2010/main" val="3803426367"/>
              </p:ext>
            </p:extLst>
          </p:nvPr>
        </p:nvGraphicFramePr>
        <p:xfrm>
          <a:off x="308269" y="1352601"/>
          <a:ext cx="6361091" cy="4189756"/>
        </p:xfrm>
        <a:graphic>
          <a:graphicData uri="http://schemas.openxmlformats.org/drawingml/2006/table">
            <a:tbl>
              <a:tblPr firstRow="1" bandRow="1">
                <a:tableStyleId>{5C22544A-7EE6-4342-B048-85BDC9FD1C3A}</a:tableStyleId>
              </a:tblPr>
              <a:tblGrid>
                <a:gridCol w="6361091"/>
              </a:tblGrid>
              <a:tr h="443907">
                <a:tc>
                  <a:txBody>
                    <a:bodyPr/>
                    <a:lstStyle/>
                    <a:p>
                      <a:r>
                        <a:rPr lang="en-US" altLang="zh-TW" sz="1200" b="1" kern="1200" dirty="0" smtClean="0">
                          <a:solidFill>
                            <a:schemeClr val="tx1"/>
                          </a:solidFill>
                          <a:effectLst/>
                          <a:latin typeface="Minion Pro Cond" pitchFamily="18" charset="0"/>
                          <a:ea typeface="+mn-ea"/>
                          <a:cs typeface="+mn-cs"/>
                        </a:rPr>
                        <a:t>All parameters are transferred between PC and controller, and then saved there after the circuit program is downloaded.</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73255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矩形 9"/>
          <p:cNvSpPr/>
          <p:nvPr/>
        </p:nvSpPr>
        <p:spPr>
          <a:xfrm>
            <a:off x="332656" y="1795681"/>
            <a:ext cx="1487651" cy="276999"/>
          </a:xfrm>
          <a:prstGeom prst="rect">
            <a:avLst/>
          </a:prstGeom>
        </p:spPr>
        <p:txBody>
          <a:bodyPr wrap="none">
            <a:spAutoFit/>
          </a:bodyPr>
          <a:lstStyle/>
          <a:p>
            <a:r>
              <a:rPr lang="en-US" altLang="zh-TW" sz="1200" b="1" dirty="0">
                <a:latin typeface="Minion Pro Cond" pitchFamily="18" charset="0"/>
              </a:rPr>
              <a:t>Properties-Parameter</a:t>
            </a:r>
            <a:endParaRPr lang="zh-TW" altLang="en-US" sz="1200" dirty="0">
              <a:latin typeface="Minion Pro Cond" pitchFamily="18" charset="0"/>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679" y="2072681"/>
            <a:ext cx="6232673"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08269" y="5601072"/>
            <a:ext cx="6361091" cy="3354765"/>
          </a:xfrm>
          <a:prstGeom prst="rect">
            <a:avLst/>
          </a:prstGeom>
        </p:spPr>
        <p:txBody>
          <a:bodyPr wrap="square">
            <a:spAutoFit/>
          </a:bodyPr>
          <a:lstStyle/>
          <a:p>
            <a:r>
              <a:rPr lang="en-US" altLang="zh-TW" sz="1200" dirty="0">
                <a:latin typeface="Minion Pro Cond" pitchFamily="18" charset="0"/>
              </a:rPr>
              <a:t>Program Name</a:t>
            </a:r>
            <a:endParaRPr lang="zh-TW" altLang="zh-TW" sz="1200" dirty="0">
              <a:latin typeface="Minion Pro Cond" pitchFamily="18" charset="0"/>
            </a:endParaRPr>
          </a:p>
          <a:p>
            <a:r>
              <a:rPr lang="en-US" altLang="zh-TW" sz="1000" dirty="0">
                <a:latin typeface="Minion Pro Cond" pitchFamily="18" charset="0"/>
              </a:rPr>
              <a:t>A program name with up to 16 characters can be entered for the circuit program</a:t>
            </a:r>
            <a:r>
              <a:rPr lang="en-US" altLang="zh-TW" sz="1000" dirty="0" smtClean="0">
                <a:latin typeface="Minion Pro Cond" pitchFamily="18" charset="0"/>
              </a:rPr>
              <a:t>.</a:t>
            </a:r>
          </a:p>
          <a:p>
            <a:endParaRPr lang="zh-TW" altLang="zh-TW" sz="1200" dirty="0">
              <a:latin typeface="Minion Pro Cond" pitchFamily="18" charset="0"/>
            </a:endParaRPr>
          </a:p>
          <a:p>
            <a:r>
              <a:rPr lang="en-US" altLang="zh-TW" sz="1200" b="1" dirty="0">
                <a:latin typeface="Minion Pro Cond" pitchFamily="18" charset="0"/>
              </a:rPr>
              <a:t>Program Password</a:t>
            </a:r>
            <a:endParaRPr lang="zh-TW" altLang="zh-TW" sz="1200" dirty="0">
              <a:latin typeface="Minion Pro Cond" pitchFamily="18" charset="0"/>
            </a:endParaRPr>
          </a:p>
          <a:p>
            <a:r>
              <a:rPr lang="en-US" altLang="zh-TW" sz="1000" dirty="0">
                <a:latin typeface="Minion Pro Cond" pitchFamily="18" charset="0"/>
              </a:rPr>
              <a:t>A program password with up to 8 alphabetical characters can be assigned to protect the circuit program on controller. Enter 2 identical passwords in New Password and Repeat New Password text boxes separately to assign a new password for your circuit program. You can delete the assigned password by leaving New Password and Repeat New Password text boxes empty. </a:t>
            </a:r>
            <a:endParaRPr lang="zh-TW" altLang="zh-TW" sz="1000" dirty="0">
              <a:latin typeface="Minion Pro Cond" pitchFamily="18" charset="0"/>
            </a:endParaRPr>
          </a:p>
          <a:p>
            <a:r>
              <a:rPr lang="en-US" altLang="zh-TW" sz="1000" dirty="0">
                <a:latin typeface="Minion Pro Cond" pitchFamily="18" charset="0"/>
              </a:rPr>
              <a:t>You can open or edit the circuit program from </a:t>
            </a:r>
            <a:r>
              <a:rPr lang="en-US" altLang="zh-TW" sz="1000" dirty="0" err="1">
                <a:latin typeface="Minion Pro Cond" pitchFamily="18" charset="0"/>
              </a:rPr>
              <a:t>YottaEditor</a:t>
            </a:r>
            <a:r>
              <a:rPr lang="en-US" altLang="zh-TW" sz="1000" dirty="0">
                <a:latin typeface="Minion Pro Cond" pitchFamily="18" charset="0"/>
              </a:rPr>
              <a:t> at any time no matter if the program is password-protected or not. For password-protected circuit programs, you have to enter the password to view or modify the program on controller, or to load the circuit program from controller to </a:t>
            </a:r>
            <a:r>
              <a:rPr lang="en-US" altLang="zh-TW" sz="1000" dirty="0" err="1">
                <a:latin typeface="Minion Pro Cond" pitchFamily="18" charset="0"/>
              </a:rPr>
              <a:t>YottaEditor</a:t>
            </a:r>
            <a:r>
              <a:rPr lang="en-US" altLang="zh-TW" sz="1000" dirty="0" smtClean="0">
                <a:latin typeface="Minion Pro Cond" pitchFamily="18" charset="0"/>
              </a:rPr>
              <a:t>.</a:t>
            </a:r>
          </a:p>
          <a:p>
            <a:endParaRPr lang="zh-TW" altLang="zh-TW" sz="1200" dirty="0">
              <a:latin typeface="Minion Pro Cond" pitchFamily="18" charset="0"/>
            </a:endParaRPr>
          </a:p>
          <a:p>
            <a:r>
              <a:rPr lang="en-US" altLang="zh-TW" sz="1200" b="1" dirty="0">
                <a:latin typeface="Minion Pro Cond" pitchFamily="18" charset="0"/>
              </a:rPr>
              <a:t>Redundancy </a:t>
            </a:r>
            <a:endParaRPr lang="zh-TW" altLang="zh-TW" sz="1200" dirty="0">
              <a:latin typeface="Minion Pro Cond" pitchFamily="18" charset="0"/>
            </a:endParaRPr>
          </a:p>
          <a:p>
            <a:r>
              <a:rPr lang="en-US" altLang="zh-TW" sz="1000" dirty="0">
                <a:latin typeface="Minion Pro Cond" pitchFamily="18" charset="0"/>
              </a:rPr>
              <a:t>Controller provides redundancy to help you build a robust system. In case the server is going down there is a backup server that can take over the job.</a:t>
            </a:r>
            <a:endParaRPr lang="zh-TW" altLang="zh-TW" sz="1000" dirty="0">
              <a:latin typeface="Minion Pro Cond" pitchFamily="18" charset="0"/>
            </a:endParaRPr>
          </a:p>
          <a:p>
            <a:r>
              <a:rPr lang="en-US" altLang="zh-TW" sz="1200" dirty="0">
                <a:latin typeface="Minion Pro Cond" pitchFamily="18" charset="0"/>
              </a:rPr>
              <a:t> </a:t>
            </a:r>
            <a:endParaRPr lang="zh-TW" altLang="zh-TW" sz="1200" dirty="0">
              <a:latin typeface="Minion Pro Cond" pitchFamily="18" charset="0"/>
            </a:endParaRPr>
          </a:p>
          <a:p>
            <a:r>
              <a:rPr lang="en-US" altLang="zh-TW" sz="1000" dirty="0">
                <a:latin typeface="Minion Pro Cond" pitchFamily="18" charset="0"/>
              </a:rPr>
              <a:t>There are 3 types for you to choose. </a:t>
            </a:r>
            <a:endParaRPr lang="zh-TW" altLang="zh-TW" sz="1000" dirty="0">
              <a:latin typeface="Minion Pro Cond" pitchFamily="18" charset="0"/>
            </a:endParaRPr>
          </a:p>
          <a:p>
            <a:r>
              <a:rPr lang="en-US" altLang="zh-TW" sz="1000" b="1" dirty="0">
                <a:latin typeface="Minion Pro Cond" pitchFamily="18" charset="0"/>
              </a:rPr>
              <a:t>None:</a:t>
            </a:r>
            <a:r>
              <a:rPr lang="en-US" altLang="zh-TW" sz="1000" dirty="0">
                <a:latin typeface="Minion Pro Cond" pitchFamily="18" charset="0"/>
              </a:rPr>
              <a:t> Redundancy is not available for this type. </a:t>
            </a:r>
            <a:endParaRPr lang="zh-TW" altLang="zh-TW" sz="1000" dirty="0">
              <a:latin typeface="Minion Pro Cond" pitchFamily="18" charset="0"/>
            </a:endParaRPr>
          </a:p>
          <a:p>
            <a:r>
              <a:rPr lang="en-US" altLang="zh-TW" sz="1000" b="1" dirty="0">
                <a:latin typeface="Minion Pro Cond" pitchFamily="18" charset="0"/>
              </a:rPr>
              <a:t>Master</a:t>
            </a:r>
            <a:r>
              <a:rPr lang="en-US" altLang="zh-TW" sz="1000" dirty="0">
                <a:latin typeface="Minion Pro Cond" pitchFamily="18" charset="0"/>
              </a:rPr>
              <a:t>: Connected controller is the main controller of the whole system. It communicates with Slave continuously. </a:t>
            </a:r>
            <a:endParaRPr lang="zh-TW" altLang="zh-TW" sz="1000" dirty="0">
              <a:latin typeface="Minion Pro Cond" pitchFamily="18" charset="0"/>
            </a:endParaRPr>
          </a:p>
          <a:p>
            <a:r>
              <a:rPr lang="en-US" altLang="zh-TW" sz="1000" b="1" dirty="0">
                <a:latin typeface="Minion Pro Cond" pitchFamily="18" charset="0"/>
              </a:rPr>
              <a:t>Slave</a:t>
            </a:r>
            <a:r>
              <a:rPr lang="en-US" altLang="zh-TW" sz="1000" dirty="0">
                <a:latin typeface="Minion Pro Cond" pitchFamily="18" charset="0"/>
              </a:rPr>
              <a:t>: Connected controller becomes Master automatically, if it doesn't receive signals from the Master after a period of time which is defined in the Synchronizing time text box in millisecond. </a:t>
            </a:r>
            <a:endParaRPr lang="zh-TW" altLang="zh-TW" sz="1000" dirty="0">
              <a:latin typeface="Minion Pro Cond" pitchFamily="18" charset="0"/>
            </a:endParaRPr>
          </a:p>
        </p:txBody>
      </p:sp>
      <p:sp>
        <p:nvSpPr>
          <p:cNvPr id="21" name="矩形 20"/>
          <p:cNvSpPr/>
          <p:nvPr/>
        </p:nvSpPr>
        <p:spPr>
          <a:xfrm>
            <a:off x="94143" y="9250574"/>
            <a:ext cx="611065"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P6</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2" name="矩形 21"/>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28535551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7.  </a:t>
            </a:r>
            <a:r>
              <a:rPr lang="en-US" altLang="zh-TW" sz="1200" b="1" dirty="0" err="1" smtClean="0">
                <a:solidFill>
                  <a:schemeClr val="tx1"/>
                </a:solidFill>
                <a:latin typeface="Minion Pro Cond" pitchFamily="18" charset="0"/>
              </a:rPr>
              <a:t>YottaEditor</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9" name="表格 8"/>
          <p:cNvGraphicFramePr>
            <a:graphicFrameLocks noGrp="1"/>
          </p:cNvGraphicFramePr>
          <p:nvPr>
            <p:extLst>
              <p:ext uri="{D42A27DB-BD31-4B8C-83A1-F6EECF244321}">
                <p14:modId xmlns:p14="http://schemas.microsoft.com/office/powerpoint/2010/main" val="1745213811"/>
              </p:ext>
            </p:extLst>
          </p:nvPr>
        </p:nvGraphicFramePr>
        <p:xfrm>
          <a:off x="308269" y="1352601"/>
          <a:ext cx="6361091" cy="4555516"/>
        </p:xfrm>
        <a:graphic>
          <a:graphicData uri="http://schemas.openxmlformats.org/drawingml/2006/table">
            <a:tbl>
              <a:tblPr firstRow="1" bandRow="1">
                <a:tableStyleId>{5C22544A-7EE6-4342-B048-85BDC9FD1C3A}</a:tableStyleId>
              </a:tblPr>
              <a:tblGrid>
                <a:gridCol w="6361091"/>
              </a:tblGrid>
              <a:tr h="443907">
                <a:tc>
                  <a:txBody>
                    <a:bodyPr/>
                    <a:lstStyle/>
                    <a:p>
                      <a:r>
                        <a:rPr lang="en-US" altLang="zh-TW" sz="1200" b="1" kern="1200" dirty="0" smtClean="0">
                          <a:solidFill>
                            <a:schemeClr val="tx1"/>
                          </a:solidFill>
                          <a:effectLst/>
                          <a:latin typeface="Minion Pro Cond" pitchFamily="18" charset="0"/>
                          <a:ea typeface="+mn-ea"/>
                          <a:cs typeface="+mn-cs"/>
                        </a:rPr>
                        <a:t>Copy Protect</a:t>
                      </a:r>
                      <a:endParaRPr lang="zh-TW" altLang="zh-TW" sz="1200" b="1" kern="1200" dirty="0" smtClean="0">
                        <a:solidFill>
                          <a:schemeClr val="tx1"/>
                        </a:solidFill>
                        <a:effectLst/>
                        <a:latin typeface="Minion Pro Cond" pitchFamily="18" charset="0"/>
                        <a:ea typeface="+mn-ea"/>
                        <a:cs typeface="+mn-cs"/>
                      </a:endParaRPr>
                    </a:p>
                    <a:p>
                      <a:r>
                        <a:rPr lang="en-US" altLang="zh-TW" sz="1200" b="1" kern="1200" dirty="0" smtClean="0">
                          <a:solidFill>
                            <a:schemeClr val="tx1"/>
                          </a:solidFill>
                          <a:effectLst/>
                          <a:latin typeface="Minion Pro Cond" pitchFamily="18" charset="0"/>
                          <a:ea typeface="+mn-ea"/>
                          <a:cs typeface="+mn-cs"/>
                        </a:rPr>
                        <a:t>When select this function, can protect program illegal download without the correct password.</a:t>
                      </a:r>
                      <a:endParaRPr lang="zh-TW" altLang="zh-TW" sz="1200" b="1" kern="1200" dirty="0" smtClean="0">
                        <a:solidFill>
                          <a:schemeClr val="tx1"/>
                        </a:solidFill>
                        <a:effectLst/>
                        <a:latin typeface="Minion Pro Cond" pitchFamily="18" charset="0"/>
                        <a:ea typeface="+mn-ea"/>
                        <a:cs typeface="+mn-cs"/>
                      </a:endParaRPr>
                    </a:p>
                    <a:p>
                      <a:r>
                        <a:rPr lang="en-US" altLang="zh-TW" sz="1200" b="1" kern="1200" dirty="0" smtClean="0">
                          <a:solidFill>
                            <a:schemeClr val="tx1"/>
                          </a:solidFill>
                          <a:effectLst/>
                          <a:latin typeface="Minion Pro Cond" pitchFamily="18" charset="0"/>
                          <a:ea typeface="+mn-ea"/>
                          <a:cs typeface="+mn-cs"/>
                        </a:rPr>
                        <a:t>Temperature Protect point</a:t>
                      </a:r>
                      <a:endParaRPr lang="zh-TW" altLang="zh-TW" sz="1200" b="1" kern="1200" dirty="0" smtClean="0">
                        <a:solidFill>
                          <a:schemeClr val="tx1"/>
                        </a:solidFill>
                        <a:effectLst/>
                        <a:latin typeface="Minion Pro Cond" pitchFamily="18" charset="0"/>
                        <a:ea typeface="+mn-ea"/>
                        <a:cs typeface="+mn-cs"/>
                      </a:endParaRPr>
                    </a:p>
                    <a:p>
                      <a:r>
                        <a:rPr lang="en-US" altLang="zh-TW" sz="1200" b="1" kern="1200" dirty="0" smtClean="0">
                          <a:solidFill>
                            <a:schemeClr val="tx1"/>
                          </a:solidFill>
                          <a:effectLst/>
                          <a:latin typeface="Minion Pro Cond" pitchFamily="18" charset="0"/>
                          <a:ea typeface="+mn-ea"/>
                          <a:cs typeface="+mn-cs"/>
                        </a:rPr>
                        <a:t>Set the temperature range. If work temperature surpasses the range, memory will record.</a:t>
                      </a:r>
                      <a:endParaRPr lang="zh-TW" altLang="zh-TW" sz="12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73255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矩形 9"/>
          <p:cNvSpPr/>
          <p:nvPr/>
        </p:nvSpPr>
        <p:spPr>
          <a:xfrm>
            <a:off x="473037" y="2216696"/>
            <a:ext cx="1299779" cy="276999"/>
          </a:xfrm>
          <a:prstGeom prst="rect">
            <a:avLst/>
          </a:prstGeom>
        </p:spPr>
        <p:txBody>
          <a:bodyPr wrap="none">
            <a:spAutoFit/>
          </a:bodyPr>
          <a:lstStyle/>
          <a:p>
            <a:r>
              <a:rPr lang="en-US" altLang="zh-TW" sz="1200" b="1" dirty="0">
                <a:latin typeface="Minion Pro Cond" pitchFamily="18" charset="0"/>
              </a:rPr>
              <a:t>Properties-Protect</a:t>
            </a:r>
            <a:endParaRPr lang="zh-TW" altLang="en-US" sz="1200" dirty="0">
              <a:latin typeface="Minion Pro Cond" pitchFamily="18" charset="0"/>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992" y="2504728"/>
            <a:ext cx="5998344"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94143" y="9250574"/>
            <a:ext cx="611065"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P7</a:t>
            </a:r>
          </a:p>
        </p:txBody>
      </p:sp>
      <p:sp>
        <p:nvSpPr>
          <p:cNvPr id="19" name="矩形 18"/>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17883440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7.  </a:t>
            </a:r>
            <a:r>
              <a:rPr lang="en-US" altLang="zh-TW" sz="1200" b="1" dirty="0" err="1" smtClean="0">
                <a:solidFill>
                  <a:schemeClr val="tx1"/>
                </a:solidFill>
                <a:latin typeface="Minion Pro Cond" pitchFamily="18" charset="0"/>
              </a:rPr>
              <a:t>YottaEditor</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9" name="表格 8"/>
          <p:cNvGraphicFramePr>
            <a:graphicFrameLocks noGrp="1"/>
          </p:cNvGraphicFramePr>
          <p:nvPr>
            <p:extLst>
              <p:ext uri="{D42A27DB-BD31-4B8C-83A1-F6EECF244321}">
                <p14:modId xmlns:p14="http://schemas.microsoft.com/office/powerpoint/2010/main" val="1341446702"/>
              </p:ext>
            </p:extLst>
          </p:nvPr>
        </p:nvGraphicFramePr>
        <p:xfrm>
          <a:off x="308269" y="1352600"/>
          <a:ext cx="6361091" cy="6808754"/>
        </p:xfrm>
        <a:graphic>
          <a:graphicData uri="http://schemas.openxmlformats.org/drawingml/2006/table">
            <a:tbl>
              <a:tblPr firstRow="1" bandRow="1">
                <a:tableStyleId>{5C22544A-7EE6-4342-B048-85BDC9FD1C3A}</a:tableStyleId>
              </a:tblPr>
              <a:tblGrid>
                <a:gridCol w="6361091"/>
              </a:tblGrid>
              <a:tr h="1944216">
                <a:tc>
                  <a:txBody>
                    <a:bodyPr/>
                    <a:lstStyle/>
                    <a:p>
                      <a:r>
                        <a:rPr lang="en-US" altLang="zh-TW" sz="1300" b="1" kern="1200" dirty="0" smtClean="0">
                          <a:solidFill>
                            <a:schemeClr val="tx1"/>
                          </a:solidFill>
                          <a:effectLst/>
                          <a:latin typeface="Minion Pro Cond" pitchFamily="18" charset="0"/>
                          <a:ea typeface="+mn-ea"/>
                          <a:cs typeface="+mn-cs"/>
                        </a:rPr>
                        <a:t>You can set the following parameters.</a:t>
                      </a:r>
                      <a:endParaRPr lang="zh-TW" altLang="zh-TW" sz="1300" b="1" kern="1200" dirty="0" smtClean="0">
                        <a:solidFill>
                          <a:schemeClr val="tx1"/>
                        </a:solidFill>
                        <a:effectLst/>
                        <a:latin typeface="Minion Pro Cond" pitchFamily="18" charset="0"/>
                        <a:ea typeface="+mn-ea"/>
                        <a:cs typeface="+mn-cs"/>
                      </a:endParaRPr>
                    </a:p>
                    <a:p>
                      <a:r>
                        <a:rPr lang="en-US" altLang="zh-TW" sz="1300" b="1" kern="1200" dirty="0" smtClean="0">
                          <a:solidFill>
                            <a:schemeClr val="tx1"/>
                          </a:solidFill>
                          <a:effectLst/>
                          <a:latin typeface="Minion Pro Cond" pitchFamily="18" charset="0"/>
                          <a:ea typeface="+mn-ea"/>
                          <a:cs typeface="+mn-cs"/>
                        </a:rPr>
                        <a:t>Model: Master, Slave, ATP (A series text panel)</a:t>
                      </a:r>
                      <a:endParaRPr lang="zh-TW" altLang="zh-TW" sz="1300" b="1" kern="1200" dirty="0" smtClean="0">
                        <a:solidFill>
                          <a:schemeClr val="tx1"/>
                        </a:solidFill>
                        <a:effectLst/>
                        <a:latin typeface="Minion Pro Cond" pitchFamily="18" charset="0"/>
                        <a:ea typeface="+mn-ea"/>
                        <a:cs typeface="+mn-cs"/>
                      </a:endParaRPr>
                    </a:p>
                    <a:p>
                      <a:r>
                        <a:rPr lang="en-US" altLang="zh-TW" sz="1300" b="1" kern="1200" dirty="0" smtClean="0">
                          <a:solidFill>
                            <a:schemeClr val="tx1"/>
                          </a:solidFill>
                          <a:effectLst/>
                          <a:latin typeface="Minion Pro Cond" pitchFamily="18" charset="0"/>
                          <a:ea typeface="+mn-ea"/>
                          <a:cs typeface="+mn-cs"/>
                        </a:rPr>
                        <a:t>Device address: From 1 to 255 (for slave only)</a:t>
                      </a:r>
                      <a:endParaRPr lang="zh-TW" altLang="zh-TW" sz="1300" b="1" kern="1200" dirty="0" smtClean="0">
                        <a:solidFill>
                          <a:schemeClr val="tx1"/>
                        </a:solidFill>
                        <a:effectLst/>
                        <a:latin typeface="Minion Pro Cond" pitchFamily="18" charset="0"/>
                        <a:ea typeface="+mn-ea"/>
                        <a:cs typeface="+mn-cs"/>
                      </a:endParaRPr>
                    </a:p>
                    <a:p>
                      <a:r>
                        <a:rPr lang="en-US" altLang="zh-TW" sz="1300" b="1" kern="1200" dirty="0" smtClean="0">
                          <a:solidFill>
                            <a:schemeClr val="tx1"/>
                          </a:solidFill>
                          <a:effectLst/>
                          <a:latin typeface="Minion Pro Cond" pitchFamily="18" charset="0"/>
                          <a:ea typeface="+mn-ea"/>
                          <a:cs typeface="+mn-cs"/>
                        </a:rPr>
                        <a:t>Protocol: Modbus-RTU, Modbus-ASCII</a:t>
                      </a:r>
                      <a:endParaRPr lang="zh-TW" altLang="zh-TW" sz="1300" b="1" kern="1200" dirty="0" smtClean="0">
                        <a:solidFill>
                          <a:schemeClr val="tx1"/>
                        </a:solidFill>
                        <a:effectLst/>
                        <a:latin typeface="Minion Pro Cond" pitchFamily="18" charset="0"/>
                        <a:ea typeface="+mn-ea"/>
                        <a:cs typeface="+mn-cs"/>
                      </a:endParaRPr>
                    </a:p>
                    <a:p>
                      <a:r>
                        <a:rPr lang="en-US" altLang="zh-TW" sz="1300" b="1" kern="1200" dirty="0" smtClean="0">
                          <a:solidFill>
                            <a:schemeClr val="tx1"/>
                          </a:solidFill>
                          <a:effectLst/>
                          <a:latin typeface="Minion Pro Cond" pitchFamily="18" charset="0"/>
                          <a:ea typeface="+mn-ea"/>
                          <a:cs typeface="+mn-cs"/>
                        </a:rPr>
                        <a:t>Baud rate: 1200, 2400, 4800, 9600, 14.4K, 19.2K, 28.8K, 38.4K, 57.6K, 115.2K,  230.4K (bps)</a:t>
                      </a:r>
                      <a:endParaRPr lang="zh-TW" altLang="zh-TW" sz="1300" b="1" kern="1200" dirty="0" smtClean="0">
                        <a:solidFill>
                          <a:schemeClr val="tx1"/>
                        </a:solidFill>
                        <a:effectLst/>
                        <a:latin typeface="Minion Pro Cond" pitchFamily="18" charset="0"/>
                        <a:ea typeface="+mn-ea"/>
                        <a:cs typeface="+mn-cs"/>
                      </a:endParaRPr>
                    </a:p>
                    <a:p>
                      <a:r>
                        <a:rPr lang="en-US" altLang="zh-TW" sz="1300" b="1" kern="1200" dirty="0" smtClean="0">
                          <a:solidFill>
                            <a:schemeClr val="tx1"/>
                          </a:solidFill>
                          <a:effectLst/>
                          <a:latin typeface="Minion Pro Cond" pitchFamily="18" charset="0"/>
                          <a:ea typeface="+mn-ea"/>
                          <a:cs typeface="+mn-cs"/>
                        </a:rPr>
                        <a:t>Parity/Data bit/ Stop bit: None, 8, 1/None, 8, 2/Odd, 8, 1/Odd, 8, 2/Even, 8, 1/Even , 8, 2</a:t>
                      </a:r>
                      <a:endParaRPr lang="zh-TW" altLang="zh-TW" sz="1300" b="1" kern="1200" dirty="0" smtClean="0">
                        <a:solidFill>
                          <a:schemeClr val="tx1"/>
                        </a:solidFill>
                        <a:effectLst/>
                        <a:latin typeface="Minion Pro Cond" pitchFamily="18" charset="0"/>
                        <a:ea typeface="+mn-ea"/>
                        <a:cs typeface="+mn-cs"/>
                      </a:endParaRPr>
                    </a:p>
                    <a:p>
                      <a:r>
                        <a:rPr lang="en-US" altLang="zh-TW" sz="1300" b="1" kern="1200" dirty="0" smtClean="0">
                          <a:solidFill>
                            <a:schemeClr val="tx1"/>
                          </a:solidFill>
                          <a:effectLst/>
                          <a:latin typeface="Minion Pro Cond" pitchFamily="18" charset="0"/>
                          <a:ea typeface="+mn-ea"/>
                          <a:cs typeface="+mn-cs"/>
                        </a:rPr>
                        <a:t>Timeout: In millisecond</a:t>
                      </a:r>
                      <a:endParaRPr lang="zh-TW" altLang="zh-TW" sz="1300" b="1" kern="1200" dirty="0" smtClean="0">
                        <a:solidFill>
                          <a:schemeClr val="tx1"/>
                        </a:solidFill>
                        <a:effectLst/>
                        <a:latin typeface="Minion Pro Cond" pitchFamily="18" charset="0"/>
                        <a:ea typeface="+mn-ea"/>
                        <a:cs typeface="+mn-cs"/>
                      </a:endParaRPr>
                    </a:p>
                    <a:p>
                      <a:r>
                        <a:rPr lang="en-US" altLang="zh-TW" sz="1300" b="1" kern="1200" dirty="0" smtClean="0">
                          <a:solidFill>
                            <a:schemeClr val="tx1"/>
                          </a:solidFill>
                          <a:effectLst/>
                          <a:latin typeface="Minion Pro Cond" pitchFamily="18" charset="0"/>
                          <a:ea typeface="+mn-ea"/>
                          <a:cs typeface="+mn-cs"/>
                        </a:rPr>
                        <a:t>Delay between polls: In millisecond</a:t>
                      </a:r>
                      <a:endParaRPr lang="zh-TW" altLang="zh-TW" sz="1300" b="1" kern="1200" dirty="0" smtClean="0">
                        <a:solidFill>
                          <a:schemeClr val="tx1"/>
                        </a:solidFill>
                        <a:effectLst/>
                        <a:latin typeface="Minion Pro Cond" pitchFamily="18" charset="0"/>
                        <a:ea typeface="+mn-ea"/>
                        <a:cs typeface="+mn-cs"/>
                      </a:endParaRPr>
                    </a:p>
                    <a:p>
                      <a:r>
                        <a:rPr lang="en-US" altLang="zh-TW" sz="1300" b="1" kern="1200" dirty="0" smtClean="0">
                          <a:solidFill>
                            <a:schemeClr val="tx1"/>
                          </a:solidFill>
                          <a:effectLst/>
                          <a:latin typeface="Minion Pro Cond" pitchFamily="18" charset="0"/>
                          <a:ea typeface="+mn-ea"/>
                          <a:cs typeface="+mn-cs"/>
                        </a:rPr>
                        <a:t>Data register index: High Low, Low High</a:t>
                      </a:r>
                      <a:endParaRPr lang="zh-TW" altLang="zh-TW" sz="1300" b="1" kern="1200" dirty="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4864538">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矩形 9"/>
          <p:cNvSpPr/>
          <p:nvPr/>
        </p:nvSpPr>
        <p:spPr>
          <a:xfrm>
            <a:off x="488425" y="3368824"/>
            <a:ext cx="1212383" cy="276999"/>
          </a:xfrm>
          <a:prstGeom prst="rect">
            <a:avLst/>
          </a:prstGeom>
        </p:spPr>
        <p:txBody>
          <a:bodyPr wrap="none">
            <a:spAutoFit/>
          </a:bodyPr>
          <a:lstStyle/>
          <a:p>
            <a:r>
              <a:rPr lang="en-US" altLang="zh-TW" sz="1200" b="1" dirty="0">
                <a:latin typeface="Minion Pro Cond" pitchFamily="18" charset="0"/>
              </a:rPr>
              <a:t>Properties-COM</a:t>
            </a:r>
            <a:endParaRPr lang="zh-TW" altLang="en-US" sz="1200" dirty="0">
              <a:latin typeface="Minion Pro Cond" pitchFamily="18" charset="0"/>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684" y="3656856"/>
            <a:ext cx="6066660" cy="4395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94143" y="9250574"/>
            <a:ext cx="611065"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P8</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9" name="矩形 18"/>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16221150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弧形接點 22"/>
          <p:cNvCxnSpPr/>
          <p:nvPr/>
        </p:nvCxnSpPr>
        <p:spPr>
          <a:xfrm rot="16200000" flipH="1">
            <a:off x="-1524001" y="1523998"/>
            <a:ext cx="9906003" cy="6858000"/>
          </a:xfrm>
          <a:prstGeom prst="curvedConnector3">
            <a:avLst>
              <a:gd name="adj1" fmla="val 50000"/>
            </a:avLst>
          </a:prstGeom>
          <a:ln>
            <a:solidFill>
              <a:srgbClr val="6699CC"/>
            </a:solidFill>
          </a:ln>
        </p:spPr>
        <p:style>
          <a:lnRef idx="1">
            <a:schemeClr val="accent1"/>
          </a:lnRef>
          <a:fillRef idx="0">
            <a:schemeClr val="accent1"/>
          </a:fillRef>
          <a:effectRef idx="0">
            <a:schemeClr val="accent1"/>
          </a:effectRef>
          <a:fontRef idx="minor">
            <a:schemeClr val="tx1"/>
          </a:fontRef>
        </p:style>
      </p:cxnSp>
      <p:cxnSp>
        <p:nvCxnSpPr>
          <p:cNvPr id="7" name="弧形接點 6"/>
          <p:cNvCxnSpPr/>
          <p:nvPr/>
        </p:nvCxnSpPr>
        <p:spPr>
          <a:xfrm rot="16200000" flipH="1">
            <a:off x="-1523999" y="1523998"/>
            <a:ext cx="9905999" cy="6858001"/>
          </a:xfrm>
          <a:prstGeom prst="curvedConnector3">
            <a:avLst>
              <a:gd name="adj1" fmla="val 61891"/>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4" name="文字方塊 3"/>
          <p:cNvSpPr txBox="1"/>
          <p:nvPr/>
        </p:nvSpPr>
        <p:spPr>
          <a:xfrm>
            <a:off x="2786058" y="0"/>
            <a:ext cx="1099981" cy="215444"/>
          </a:xfrm>
          <a:prstGeom prst="rect">
            <a:avLst/>
          </a:prstGeom>
          <a:noFill/>
        </p:spPr>
        <p:txBody>
          <a:bodyPr wrap="none" rtlCol="0">
            <a:spAutoFit/>
          </a:bodyPr>
          <a:lstStyle/>
          <a:p>
            <a:r>
              <a:rPr lang="en-US" altLang="zh-TW" sz="800" dirty="0" smtClean="0">
                <a:latin typeface="Arial Unicode MS" pitchFamily="34" charset="-120"/>
                <a:ea typeface="Arial Unicode MS" pitchFamily="34" charset="-120"/>
                <a:cs typeface="Arial Unicode MS" pitchFamily="34" charset="-120"/>
              </a:rPr>
              <a:t>© </a:t>
            </a:r>
            <a:r>
              <a:rPr lang="en-US" altLang="zh-TW" sz="800" dirty="0" err="1" smtClean="0">
                <a:latin typeface="Arial Unicode MS" pitchFamily="34" charset="-120"/>
                <a:ea typeface="Arial Unicode MS" pitchFamily="34" charset="-120"/>
                <a:cs typeface="Arial Unicode MS" pitchFamily="34" charset="-120"/>
              </a:rPr>
              <a:t>Yottacontrol</a:t>
            </a:r>
            <a:r>
              <a:rPr lang="en-US" altLang="zh-TW" sz="800" dirty="0" smtClean="0">
                <a:latin typeface="Arial Unicode MS" pitchFamily="34" charset="-120"/>
                <a:ea typeface="Arial Unicode MS" pitchFamily="34" charset="-120"/>
                <a:cs typeface="Arial Unicode MS" pitchFamily="34" charset="-120"/>
              </a:rPr>
              <a:t> 2012</a:t>
            </a:r>
            <a:endParaRPr lang="zh-TW" altLang="en-US" sz="800" dirty="0">
              <a:latin typeface="Arial Unicode MS" pitchFamily="34" charset="-120"/>
              <a:ea typeface="Arial Unicode MS" pitchFamily="34" charset="-120"/>
              <a:cs typeface="Arial Unicode MS" pitchFamily="34" charset="-120"/>
            </a:endParaRPr>
          </a:p>
        </p:txBody>
      </p:sp>
      <p:sp>
        <p:nvSpPr>
          <p:cNvPr id="6" name="矩形 5"/>
          <p:cNvSpPr/>
          <p:nvPr/>
        </p:nvSpPr>
        <p:spPr>
          <a:xfrm>
            <a:off x="273176" y="171943"/>
            <a:ext cx="5429440" cy="707886"/>
          </a:xfrm>
          <a:prstGeom prst="rect">
            <a:avLst/>
          </a:prstGeom>
        </p:spPr>
        <p:txBody>
          <a:bodyPr wrap="square">
            <a:spAutoFit/>
          </a:bodyPr>
          <a:lstStyle/>
          <a:p>
            <a:r>
              <a:rPr lang="en-US" altLang="zh-TW" b="1" dirty="0" err="1" smtClean="0">
                <a:solidFill>
                  <a:srgbClr val="006699"/>
                </a:solidFill>
                <a:latin typeface="Minion Pro Cond" pitchFamily="18" charset="0"/>
              </a:rPr>
              <a:t>Yottacontrol</a:t>
            </a:r>
            <a:r>
              <a:rPr lang="en-US" altLang="zh-TW" b="1" dirty="0" smtClean="0">
                <a:solidFill>
                  <a:srgbClr val="006699"/>
                </a:solidFill>
                <a:latin typeface="Minion Pro Cond" pitchFamily="18" charset="0"/>
              </a:rPr>
              <a:t> </a:t>
            </a:r>
            <a:r>
              <a:rPr lang="en-US" altLang="zh-TW" b="1" dirty="0">
                <a:solidFill>
                  <a:srgbClr val="006699"/>
                </a:solidFill>
                <a:latin typeface="Minion Pro Cond" pitchFamily="18" charset="0"/>
              </a:rPr>
              <a:t>A Series Distributed Control System</a:t>
            </a:r>
            <a:endParaRPr lang="zh-TW" altLang="en-US" dirty="0" smtClean="0">
              <a:solidFill>
                <a:srgbClr val="006699"/>
              </a:solidFill>
              <a:latin typeface="Minion Pro Cond" pitchFamily="18" charset="0"/>
            </a:endParaRPr>
          </a:p>
          <a:p>
            <a:endParaRPr lang="zh-TW" altLang="en-US" sz="2200" dirty="0">
              <a:solidFill>
                <a:schemeClr val="accent1"/>
              </a:solidFill>
              <a:latin typeface="Minion Pro Cond" pitchFamily="18" charset="0"/>
            </a:endParaRPr>
          </a:p>
        </p:txBody>
      </p:sp>
      <p:sp>
        <p:nvSpPr>
          <p:cNvPr id="3" name="矩形 2"/>
          <p:cNvSpPr/>
          <p:nvPr/>
        </p:nvSpPr>
        <p:spPr>
          <a:xfrm>
            <a:off x="274538" y="551374"/>
            <a:ext cx="2907444" cy="384721"/>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600" dirty="0" smtClean="0">
                <a:latin typeface="Minion Pro Cond" pitchFamily="18" charset="0"/>
              </a:rPr>
              <a:t>A-118X</a:t>
            </a:r>
            <a:endParaRPr lang="zh-TW" altLang="en-US" sz="1600" dirty="0">
              <a:latin typeface="Minion Pro Cond" pitchFamily="18" charset="0"/>
            </a:endParaRPr>
          </a:p>
        </p:txBody>
      </p:sp>
      <p:sp>
        <p:nvSpPr>
          <p:cNvPr id="16" name="矩形 15"/>
          <p:cNvSpPr/>
          <p:nvPr/>
        </p:nvSpPr>
        <p:spPr>
          <a:xfrm>
            <a:off x="274538" y="1071337"/>
            <a:ext cx="6394822" cy="192360"/>
          </a:xfrm>
          <a:prstGeom prst="rect">
            <a:avLst/>
          </a:prstGeom>
          <a:solidFill>
            <a:srgbClr val="66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1600" dirty="0">
              <a:latin typeface="Minion Pro Cond" pitchFamily="18" charset="0"/>
            </a:endParaRPr>
          </a:p>
        </p:txBody>
      </p:sp>
      <p:sp>
        <p:nvSpPr>
          <p:cNvPr id="17" name="矩形 16"/>
          <p:cNvSpPr/>
          <p:nvPr/>
        </p:nvSpPr>
        <p:spPr>
          <a:xfrm>
            <a:off x="386676" y="1114690"/>
            <a:ext cx="6282683" cy="149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TW" sz="1200" b="1" dirty="0" smtClean="0">
                <a:solidFill>
                  <a:schemeClr val="tx1"/>
                </a:solidFill>
                <a:latin typeface="Minion Pro Cond" pitchFamily="18" charset="0"/>
              </a:rPr>
              <a:t>7.  </a:t>
            </a:r>
            <a:r>
              <a:rPr lang="en-US" altLang="zh-TW" sz="1200" b="1" dirty="0" err="1" smtClean="0">
                <a:solidFill>
                  <a:schemeClr val="tx1"/>
                </a:solidFill>
                <a:latin typeface="Minion Pro Cond" pitchFamily="18" charset="0"/>
              </a:rPr>
              <a:t>YottaEditor</a:t>
            </a:r>
            <a:endParaRPr lang="zh-TW" altLang="zh-TW" sz="1200" dirty="0">
              <a:solidFill>
                <a:schemeClr val="tx1"/>
              </a:solidFill>
              <a:latin typeface="Minion Pro Cond" pitchFamily="18" charset="0"/>
            </a:endParaRPr>
          </a:p>
        </p:txBody>
      </p:sp>
      <p:sp>
        <p:nvSpPr>
          <p:cNvPr id="20" name="文字方塊 19"/>
          <p:cNvSpPr txBox="1"/>
          <p:nvPr/>
        </p:nvSpPr>
        <p:spPr>
          <a:xfrm>
            <a:off x="308269" y="8941428"/>
            <a:ext cx="6439493" cy="276999"/>
          </a:xfrm>
          <a:prstGeom prst="rect">
            <a:avLst/>
          </a:prstGeom>
          <a:noFill/>
        </p:spPr>
        <p:txBody>
          <a:bodyPr wrap="square" rtlCol="0">
            <a:spAutoFit/>
          </a:bodyPr>
          <a:lstStyle/>
          <a:p>
            <a:r>
              <a:rPr lang="en-US" altLang="zh-TW" sz="1200" dirty="0">
                <a:solidFill>
                  <a:srgbClr val="006699"/>
                </a:solidFill>
                <a:latin typeface="Minion Pro Cond" pitchFamily="18" charset="0"/>
              </a:rPr>
              <a:t>For further information, please visit : </a:t>
            </a:r>
            <a:r>
              <a:rPr lang="en-US" altLang="zh-TW" sz="1200" u="sng" dirty="0" smtClean="0">
                <a:solidFill>
                  <a:srgbClr val="006699"/>
                </a:solidFill>
                <a:latin typeface="Minion Pro Cond" pitchFamily="18" charset="0"/>
              </a:rPr>
              <a:t>www.yottacontrol.com</a:t>
            </a:r>
            <a:endParaRPr lang="zh-TW" altLang="en-US" sz="1200" u="sng" dirty="0">
              <a:solidFill>
                <a:srgbClr val="006699"/>
              </a:solidFill>
              <a:latin typeface="Minion Pro Cond" pitchFamily="18" charset="0"/>
            </a:endParaRPr>
          </a:p>
        </p:txBody>
      </p:sp>
      <p:sp>
        <p:nvSpPr>
          <p:cNvPr id="28" name="矩形 27"/>
          <p:cNvSpPr/>
          <p:nvPr/>
        </p:nvSpPr>
        <p:spPr>
          <a:xfrm>
            <a:off x="4161798" y="566763"/>
            <a:ext cx="2585964" cy="36933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rgbClr val="006699"/>
              </a:contourClr>
            </a:sp3d>
          </a:bodyPr>
          <a:lstStyle/>
          <a:p>
            <a:pPr algn="ctr"/>
            <a:r>
              <a:rPr lang="en-US" altLang="zh-TW" b="1" dirty="0" smtClean="0">
                <a:solidFill>
                  <a:srgbClr val="006699"/>
                </a:solidFill>
                <a:latin typeface="Minion Pro Cond" pitchFamily="18" charset="0"/>
              </a:rPr>
              <a:t>A-118x </a:t>
            </a:r>
            <a:r>
              <a:rPr lang="en-US" altLang="zh-TW" b="1" dirty="0">
                <a:solidFill>
                  <a:srgbClr val="006699"/>
                </a:solidFill>
                <a:latin typeface="Minion Pro Cond" pitchFamily="18" charset="0"/>
              </a:rPr>
              <a:t>User Quick Manual</a:t>
            </a:r>
            <a:endParaRPr lang="zh-TW" altLang="en-US" b="1" cap="all" spc="0" dirty="0">
              <a:ln w="0"/>
              <a:solidFill>
                <a:srgbClr val="006699"/>
              </a:solidFill>
              <a:effectLst>
                <a:reflection blurRad="12700" stA="50000" endPos="25000" dist="5000" dir="5400000" sy="-100000" rotWithShape="0"/>
              </a:effectLst>
              <a:latin typeface="Minion Pro Cond" pitchFamily="18" charset="0"/>
            </a:endParaRPr>
          </a:p>
        </p:txBody>
      </p:sp>
      <p:pic>
        <p:nvPicPr>
          <p:cNvPr id="29" name="圖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232" y="9395346"/>
            <a:ext cx="1080120" cy="14761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3000404708"/>
              </p:ext>
            </p:extLst>
          </p:nvPr>
        </p:nvGraphicFramePr>
        <p:xfrm>
          <a:off x="308269" y="1424608"/>
          <a:ext cx="6361090" cy="7344816"/>
        </p:xfrm>
        <a:graphic>
          <a:graphicData uri="http://schemas.openxmlformats.org/drawingml/2006/table">
            <a:tbl>
              <a:tblPr firstRow="1" bandRow="1">
                <a:tableStyleId>{5C22544A-7EE6-4342-B048-85BDC9FD1C3A}</a:tableStyleId>
              </a:tblPr>
              <a:tblGrid>
                <a:gridCol w="6361090"/>
              </a:tblGrid>
              <a:tr h="3069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b="1" kern="1200" dirty="0" smtClean="0">
                          <a:solidFill>
                            <a:schemeClr val="tx1"/>
                          </a:solidFill>
                          <a:effectLst/>
                          <a:latin typeface="Minion Pro Cond" pitchFamily="18" charset="0"/>
                          <a:ea typeface="+mn-ea"/>
                          <a:cs typeface="+mn-cs"/>
                        </a:rPr>
                        <a:t>You can place any image into the controller in *.bmp format (108*64)</a:t>
                      </a:r>
                      <a:endParaRPr lang="zh-TW" altLang="zh-TW" sz="1200" b="1" kern="1200" dirty="0" smtClean="0">
                        <a:solidFill>
                          <a:schemeClr val="tx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149446">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09793">
                <a:tc>
                  <a:txBody>
                    <a:bodyPr/>
                    <a:lstStyle/>
                    <a:p>
                      <a:r>
                        <a:rPr lang="en-US" altLang="zh-TW" sz="1200" b="1" kern="1200" dirty="0" smtClean="0">
                          <a:solidFill>
                            <a:schemeClr val="dk1"/>
                          </a:solidFill>
                          <a:effectLst/>
                          <a:latin typeface="Minion Pro Cond" pitchFamily="18" charset="0"/>
                          <a:ea typeface="+mn-ea"/>
                          <a:cs typeface="+mn-cs"/>
                        </a:rPr>
                        <a:t>The device selection dialog shows you which blocks and memory resources are available to you.</a:t>
                      </a:r>
                      <a:endParaRPr lang="zh-TW" altLang="zh-TW" sz="1200" b="1" kern="1200" dirty="0" smtClean="0">
                        <a:solidFill>
                          <a:schemeClr val="dk1"/>
                        </a:solidFill>
                        <a:effectLst/>
                        <a:latin typeface="Minion Pro Cond" pitchFamily="18" charset="0"/>
                        <a:ea typeface="+mn-ea"/>
                        <a:cs typeface="+mn-cs"/>
                      </a:endParaRPr>
                    </a:p>
                    <a:p>
                      <a:r>
                        <a:rPr lang="en-US" altLang="zh-TW" sz="1200" b="1" kern="1200" dirty="0" smtClean="0">
                          <a:solidFill>
                            <a:schemeClr val="dk1"/>
                          </a:solidFill>
                          <a:effectLst/>
                          <a:latin typeface="Minion Pro Cond" pitchFamily="18" charset="0"/>
                          <a:ea typeface="+mn-ea"/>
                          <a:cs typeface="+mn-cs"/>
                        </a:rPr>
                        <a:t>If you have already created a circuit program or are using some blocks, the hardware selection dialog offers you only the A/B-Series devices you can operate with the currently used blocks.</a:t>
                      </a:r>
                      <a:endParaRPr lang="zh-TW" altLang="zh-TW" sz="1200" b="1" kern="1200" dirty="0" smtClean="0">
                        <a:solidFill>
                          <a:schemeClr val="dk1"/>
                        </a:solidFill>
                        <a:effectLst/>
                        <a:latin typeface="Minion Pro Cond" pitchFamily="18"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99CC"/>
                    </a:solidFill>
                  </a:tcPr>
                </a:tc>
              </a:tr>
              <a:tr h="3178639">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9220" name="Picture 4" descr="Properties-StartU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544" y="2072679"/>
            <a:ext cx="6192808" cy="2736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04664" y="1784648"/>
            <a:ext cx="1626471" cy="276999"/>
          </a:xfrm>
          <a:prstGeom prst="rect">
            <a:avLst/>
          </a:prstGeom>
        </p:spPr>
        <p:txBody>
          <a:bodyPr wrap="none">
            <a:spAutoFit/>
          </a:bodyPr>
          <a:lstStyle/>
          <a:p>
            <a:pPr lvl="0"/>
            <a:r>
              <a:rPr lang="en-US" altLang="zh-TW" sz="1200" b="1" dirty="0">
                <a:latin typeface="Minion Pro Cond" pitchFamily="18" charset="0"/>
              </a:rPr>
              <a:t>Properties-Startup Bmp</a:t>
            </a:r>
            <a:endParaRPr lang="zh-TW" altLang="zh-TW" sz="1200" dirty="0">
              <a:latin typeface="Minion Pro Cond" pitchFamily="18" charset="0"/>
            </a:endParaRPr>
          </a:p>
        </p:txBody>
      </p:sp>
      <p:sp>
        <p:nvSpPr>
          <p:cNvPr id="8" name="矩形 7"/>
          <p:cNvSpPr/>
          <p:nvPr/>
        </p:nvSpPr>
        <p:spPr>
          <a:xfrm>
            <a:off x="392439" y="5601072"/>
            <a:ext cx="1452385" cy="276999"/>
          </a:xfrm>
          <a:prstGeom prst="rect">
            <a:avLst/>
          </a:prstGeom>
        </p:spPr>
        <p:txBody>
          <a:bodyPr wrap="none">
            <a:spAutoFit/>
          </a:bodyPr>
          <a:lstStyle/>
          <a:p>
            <a:pPr lvl="0"/>
            <a:r>
              <a:rPr lang="en-US" altLang="zh-TW" sz="1200" b="1" dirty="0">
                <a:latin typeface="Minion Pro Cond" pitchFamily="18" charset="0"/>
              </a:rPr>
              <a:t>Properties-Hardware</a:t>
            </a:r>
            <a:endParaRPr lang="zh-TW" altLang="zh-TW" sz="1200" dirty="0">
              <a:latin typeface="Minion Pro Cond" pitchFamily="18" charset="0"/>
            </a:endParaRPr>
          </a:p>
        </p:txBody>
      </p:sp>
      <p:pic>
        <p:nvPicPr>
          <p:cNvPr id="9221" name="Picture 5" descr="Properties-Hardwa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008" y="5878071"/>
            <a:ext cx="6164344" cy="281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94143" y="9250574"/>
            <a:ext cx="611065"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TW"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P9</a:t>
            </a:r>
            <a:endParaRPr lang="zh-TW" alt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4" name="矩形 23"/>
          <p:cNvSpPr/>
          <p:nvPr/>
        </p:nvSpPr>
        <p:spPr>
          <a:xfrm>
            <a:off x="6211802" y="-15552"/>
            <a:ext cx="673582" cy="338554"/>
          </a:xfrm>
          <a:prstGeom prst="rect">
            <a:avLst/>
          </a:prstGeom>
          <a:noFill/>
        </p:spPr>
        <p:txBody>
          <a:bodyPr wrap="none" lIns="91440" tIns="45720" rIns="91440" bIns="45720">
            <a:spAutoFit/>
          </a:bodyPr>
          <a:lstStyle/>
          <a:p>
            <a:pPr algn="ctr"/>
            <a:r>
              <a:rPr lang="en-US" altLang="zh-TW"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rPr>
              <a:t>V1.00</a:t>
            </a:r>
            <a:endParaRPr lang="zh-TW" altLang="en-US"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inion Pro Cond" pitchFamily="18" charset="0"/>
            </a:endParaRPr>
          </a:p>
        </p:txBody>
      </p:sp>
    </p:spTree>
    <p:extLst>
      <p:ext uri="{BB962C8B-B14F-4D97-AF65-F5344CB8AC3E}">
        <p14:creationId xmlns:p14="http://schemas.microsoft.com/office/powerpoint/2010/main" val="35619742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11854</TotalTime>
  <Words>2317</Words>
  <Application>Microsoft Office PowerPoint</Application>
  <PresentationFormat>A4 紙張 (210x297 公釐)</PresentationFormat>
  <Paragraphs>467</Paragraphs>
  <Slides>18</Slides>
  <Notes>18</Notes>
  <HiddenSlides>0</HiddenSlides>
  <MMClips>0</MMClips>
  <ScaleCrop>false</ScaleCrop>
  <HeadingPairs>
    <vt:vector size="4" baseType="variant">
      <vt:variant>
        <vt:lpstr>佈景主題</vt:lpstr>
      </vt:variant>
      <vt:variant>
        <vt:i4>1</vt:i4>
      </vt:variant>
      <vt:variant>
        <vt:lpstr>投影片標題</vt:lpstr>
      </vt:variant>
      <vt:variant>
        <vt:i4>18</vt:i4>
      </vt:variant>
    </vt:vector>
  </HeadingPairs>
  <TitlesOfParts>
    <vt:vector size="19" baseType="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a</dc:creator>
  <cp:lastModifiedBy>a</cp:lastModifiedBy>
  <cp:revision>938</cp:revision>
  <cp:lastPrinted>2012-02-09T00:43:19Z</cp:lastPrinted>
  <dcterms:created xsi:type="dcterms:W3CDTF">2011-12-08T03:20:19Z</dcterms:created>
  <dcterms:modified xsi:type="dcterms:W3CDTF">2012-07-24T03:33:06Z</dcterms:modified>
</cp:coreProperties>
</file>